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5"/>
  </p:notesMasterIdLst>
  <p:sldIdLst>
    <p:sldId id="256" r:id="rId2"/>
    <p:sldId id="257" r:id="rId3"/>
    <p:sldId id="279" r:id="rId4"/>
    <p:sldId id="290" r:id="rId5"/>
    <p:sldId id="291" r:id="rId6"/>
    <p:sldId id="259" r:id="rId7"/>
    <p:sldId id="294" r:id="rId8"/>
    <p:sldId id="292" r:id="rId9"/>
    <p:sldId id="293" r:id="rId10"/>
    <p:sldId id="295" r:id="rId11"/>
    <p:sldId id="298" r:id="rId12"/>
    <p:sldId id="299" r:id="rId13"/>
    <p:sldId id="297" r:id="rId14"/>
    <p:sldId id="317" r:id="rId15"/>
    <p:sldId id="296" r:id="rId16"/>
    <p:sldId id="307" r:id="rId17"/>
    <p:sldId id="308" r:id="rId18"/>
    <p:sldId id="300" r:id="rId19"/>
    <p:sldId id="311" r:id="rId20"/>
    <p:sldId id="301" r:id="rId21"/>
    <p:sldId id="309" r:id="rId22"/>
    <p:sldId id="310" r:id="rId23"/>
    <p:sldId id="312" r:id="rId24"/>
    <p:sldId id="313" r:id="rId25"/>
    <p:sldId id="314" r:id="rId26"/>
    <p:sldId id="316" r:id="rId27"/>
    <p:sldId id="319" r:id="rId28"/>
    <p:sldId id="320" r:id="rId29"/>
    <p:sldId id="323" r:id="rId30"/>
    <p:sldId id="315" r:id="rId31"/>
    <p:sldId id="321" r:id="rId32"/>
    <p:sldId id="322" r:id="rId33"/>
    <p:sldId id="324" r:id="rId34"/>
    <p:sldId id="334" r:id="rId35"/>
    <p:sldId id="302" r:id="rId36"/>
    <p:sldId id="329" r:id="rId37"/>
    <p:sldId id="330" r:id="rId38"/>
    <p:sldId id="331" r:id="rId39"/>
    <p:sldId id="332" r:id="rId40"/>
    <p:sldId id="335" r:id="rId41"/>
    <p:sldId id="336" r:id="rId42"/>
    <p:sldId id="303" r:id="rId43"/>
    <p:sldId id="328" r:id="rId44"/>
    <p:sldId id="326" r:id="rId45"/>
    <p:sldId id="327" r:id="rId46"/>
    <p:sldId id="304" r:id="rId47"/>
    <p:sldId id="337" r:id="rId48"/>
    <p:sldId id="338" r:id="rId49"/>
    <p:sldId id="305" r:id="rId50"/>
    <p:sldId id="339" r:id="rId51"/>
    <p:sldId id="340" r:id="rId52"/>
    <p:sldId id="306" r:id="rId53"/>
    <p:sldId id="341" r:id="rId54"/>
    <p:sldId id="347" r:id="rId55"/>
    <p:sldId id="363" r:id="rId56"/>
    <p:sldId id="342" r:id="rId57"/>
    <p:sldId id="349" r:id="rId58"/>
    <p:sldId id="351" r:id="rId59"/>
    <p:sldId id="348" r:id="rId60"/>
    <p:sldId id="353" r:id="rId61"/>
    <p:sldId id="354" r:id="rId62"/>
    <p:sldId id="352" r:id="rId63"/>
    <p:sldId id="350" r:id="rId64"/>
    <p:sldId id="343" r:id="rId65"/>
    <p:sldId id="346" r:id="rId66"/>
    <p:sldId id="344" r:id="rId67"/>
    <p:sldId id="356" r:id="rId68"/>
    <p:sldId id="362" r:id="rId69"/>
    <p:sldId id="357" r:id="rId70"/>
    <p:sldId id="358" r:id="rId71"/>
    <p:sldId id="361" r:id="rId72"/>
    <p:sldId id="345" r:id="rId73"/>
    <p:sldId id="325" r:id="rId74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23EBC7B0-7E09-4124-A6F6-A174B00F94DF}">
          <p14:sldIdLst>
            <p14:sldId id="256"/>
          </p14:sldIdLst>
        </p14:section>
        <p14:section name="Abschnitt ohne Titel" id="{3DD0FCB1-DC57-44E6-BB38-98C6E5C28168}">
          <p14:sldIdLst>
            <p14:sldId id="257"/>
            <p14:sldId id="279"/>
            <p14:sldId id="290"/>
            <p14:sldId id="291"/>
            <p14:sldId id="259"/>
            <p14:sldId id="294"/>
            <p14:sldId id="292"/>
            <p14:sldId id="293"/>
          </p14:sldIdLst>
        </p14:section>
        <p14:section name="Abschnitt ohne Titel" id="{E6CE7762-6C5F-4F1E-A3DD-24C3520EAA32}">
          <p14:sldIdLst>
            <p14:sldId id="295"/>
            <p14:sldId id="298"/>
            <p14:sldId id="299"/>
            <p14:sldId id="297"/>
            <p14:sldId id="317"/>
            <p14:sldId id="296"/>
            <p14:sldId id="307"/>
            <p14:sldId id="308"/>
            <p14:sldId id="300"/>
            <p14:sldId id="311"/>
            <p14:sldId id="301"/>
            <p14:sldId id="309"/>
            <p14:sldId id="310"/>
            <p14:sldId id="312"/>
            <p14:sldId id="313"/>
            <p14:sldId id="314"/>
            <p14:sldId id="316"/>
            <p14:sldId id="319"/>
            <p14:sldId id="320"/>
            <p14:sldId id="323"/>
            <p14:sldId id="315"/>
            <p14:sldId id="321"/>
            <p14:sldId id="322"/>
            <p14:sldId id="324"/>
            <p14:sldId id="334"/>
            <p14:sldId id="302"/>
            <p14:sldId id="329"/>
            <p14:sldId id="330"/>
            <p14:sldId id="331"/>
            <p14:sldId id="332"/>
            <p14:sldId id="335"/>
            <p14:sldId id="336"/>
            <p14:sldId id="303"/>
            <p14:sldId id="328"/>
            <p14:sldId id="326"/>
            <p14:sldId id="327"/>
            <p14:sldId id="304"/>
            <p14:sldId id="337"/>
            <p14:sldId id="338"/>
            <p14:sldId id="305"/>
            <p14:sldId id="339"/>
            <p14:sldId id="340"/>
            <p14:sldId id="306"/>
            <p14:sldId id="341"/>
            <p14:sldId id="347"/>
            <p14:sldId id="363"/>
            <p14:sldId id="342"/>
            <p14:sldId id="349"/>
            <p14:sldId id="351"/>
            <p14:sldId id="348"/>
            <p14:sldId id="353"/>
            <p14:sldId id="354"/>
            <p14:sldId id="352"/>
            <p14:sldId id="350"/>
            <p14:sldId id="343"/>
            <p14:sldId id="346"/>
            <p14:sldId id="344"/>
            <p14:sldId id="356"/>
            <p14:sldId id="362"/>
            <p14:sldId id="357"/>
            <p14:sldId id="358"/>
            <p14:sldId id="361"/>
            <p14:sldId id="345"/>
            <p14:sldId id="32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fan Meichssner" initials="SM" lastIdx="2" clrIdx="0">
    <p:extLst>
      <p:ext uri="{19B8F6BF-5375-455C-9EA6-DF929625EA0E}">
        <p15:presenceInfo xmlns:p15="http://schemas.microsoft.com/office/powerpoint/2012/main" userId="a1a568ae2fb0f7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commentAuthors" Target="commentAuthor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0C9806-3D04-4AE9-98D3-E241E1FDB1C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A1BECA5-39A8-4D96-9DEC-BF237B128583}">
      <dgm:prSet phldrT="[Text]"/>
      <dgm:spPr/>
      <dgm:t>
        <a:bodyPr/>
        <a:lstStyle/>
        <a:p>
          <a:r>
            <a:rPr lang="de-CH" dirty="0"/>
            <a:t>Festnahme</a:t>
          </a:r>
        </a:p>
        <a:p>
          <a:r>
            <a:rPr lang="de-CH" dirty="0"/>
            <a:t>Miranda</a:t>
          </a:r>
        </a:p>
        <a:p>
          <a:r>
            <a:rPr lang="de-CH" dirty="0"/>
            <a:t>Zuführung </a:t>
          </a:r>
          <a:r>
            <a:rPr lang="de-CH" dirty="0" err="1"/>
            <a:t>StA</a:t>
          </a:r>
          <a:endParaRPr lang="de-CH" dirty="0"/>
        </a:p>
        <a:p>
          <a:r>
            <a:rPr lang="de-CH" dirty="0"/>
            <a:t>24 Std.</a:t>
          </a:r>
        </a:p>
      </dgm:t>
    </dgm:pt>
    <dgm:pt modelId="{1D7E1557-FC5E-4BF8-9B01-4FD7AD2D5F13}" type="parTrans" cxnId="{E224A87E-3964-4D4E-A924-78502155511A}">
      <dgm:prSet/>
      <dgm:spPr/>
      <dgm:t>
        <a:bodyPr/>
        <a:lstStyle/>
        <a:p>
          <a:endParaRPr lang="de-CH"/>
        </a:p>
      </dgm:t>
    </dgm:pt>
    <dgm:pt modelId="{CA11F757-18BE-4093-9DCE-E49FAEF7A3C8}" type="sibTrans" cxnId="{E224A87E-3964-4D4E-A924-78502155511A}">
      <dgm:prSet/>
      <dgm:spPr/>
      <dgm:t>
        <a:bodyPr/>
        <a:lstStyle/>
        <a:p>
          <a:endParaRPr lang="de-CH"/>
        </a:p>
      </dgm:t>
    </dgm:pt>
    <dgm:pt modelId="{28E0BBA4-47CF-4BB8-BE39-A87B76BD6099}">
      <dgm:prSet phldrT="[Text]"/>
      <dgm:spPr/>
      <dgm:t>
        <a:bodyPr/>
        <a:lstStyle/>
        <a:p>
          <a:r>
            <a:rPr lang="de-CH" dirty="0"/>
            <a:t>Hafteröffnung</a:t>
          </a:r>
        </a:p>
        <a:p>
          <a:r>
            <a:rPr lang="de-CH" dirty="0"/>
            <a:t>Haftantrag </a:t>
          </a:r>
          <a:r>
            <a:rPr lang="de-CH" dirty="0" err="1"/>
            <a:t>StA</a:t>
          </a:r>
          <a:endParaRPr lang="de-CH" dirty="0"/>
        </a:p>
        <a:p>
          <a:r>
            <a:rPr lang="de-CH" dirty="0"/>
            <a:t>24 Std. (total 48 Std.)</a:t>
          </a:r>
        </a:p>
      </dgm:t>
    </dgm:pt>
    <dgm:pt modelId="{D2471262-A282-4CE6-B8C7-30E1EF81E0BC}" type="parTrans" cxnId="{52C8EB41-B68C-4343-91B7-D60105D8D856}">
      <dgm:prSet/>
      <dgm:spPr/>
      <dgm:t>
        <a:bodyPr/>
        <a:lstStyle/>
        <a:p>
          <a:endParaRPr lang="de-CH"/>
        </a:p>
      </dgm:t>
    </dgm:pt>
    <dgm:pt modelId="{42CE562B-7E2B-4EA0-B31A-2DDC60ECA9B1}" type="sibTrans" cxnId="{52C8EB41-B68C-4343-91B7-D60105D8D856}">
      <dgm:prSet/>
      <dgm:spPr/>
      <dgm:t>
        <a:bodyPr/>
        <a:lstStyle/>
        <a:p>
          <a:endParaRPr lang="de-CH"/>
        </a:p>
      </dgm:t>
    </dgm:pt>
    <dgm:pt modelId="{9E17F699-F9B6-41EF-A437-9814A1A0179A}">
      <dgm:prSet phldrT="[Text]"/>
      <dgm:spPr/>
      <dgm:t>
        <a:bodyPr/>
        <a:lstStyle/>
        <a:p>
          <a:r>
            <a:rPr lang="de-CH" dirty="0"/>
            <a:t>Akteneinsicht</a:t>
          </a:r>
        </a:p>
        <a:p>
          <a:r>
            <a:rPr lang="de-CH" dirty="0" err="1"/>
            <a:t>Mündl</a:t>
          </a:r>
          <a:r>
            <a:rPr lang="de-CH" dirty="0"/>
            <a:t>. Verhandlung</a:t>
          </a:r>
        </a:p>
        <a:p>
          <a:r>
            <a:rPr lang="de-CH" dirty="0"/>
            <a:t>Urteilseröffnung ZMG</a:t>
          </a:r>
        </a:p>
        <a:p>
          <a:r>
            <a:rPr lang="de-CH" dirty="0"/>
            <a:t>48 Std. (total 96 Std.)</a:t>
          </a:r>
        </a:p>
      </dgm:t>
    </dgm:pt>
    <dgm:pt modelId="{BD44982A-5C43-44FE-9D15-F88012D08B40}" type="parTrans" cxnId="{2AE1D0FD-C06F-49FC-B9B1-26D0B1CC2E11}">
      <dgm:prSet/>
      <dgm:spPr/>
      <dgm:t>
        <a:bodyPr/>
        <a:lstStyle/>
        <a:p>
          <a:endParaRPr lang="de-CH"/>
        </a:p>
      </dgm:t>
    </dgm:pt>
    <dgm:pt modelId="{3EE5FD04-9A12-48CA-9347-6B1932DD4576}" type="sibTrans" cxnId="{2AE1D0FD-C06F-49FC-B9B1-26D0B1CC2E11}">
      <dgm:prSet/>
      <dgm:spPr/>
      <dgm:t>
        <a:bodyPr/>
        <a:lstStyle/>
        <a:p>
          <a:endParaRPr lang="de-CH"/>
        </a:p>
      </dgm:t>
    </dgm:pt>
    <dgm:pt modelId="{77E7EDCC-8908-4615-84BC-D30DE57CDC41}" type="pres">
      <dgm:prSet presAssocID="{AD0C9806-3D04-4AE9-98D3-E241E1FDB1C1}" presName="CompostProcess" presStyleCnt="0">
        <dgm:presLayoutVars>
          <dgm:dir/>
          <dgm:resizeHandles val="exact"/>
        </dgm:presLayoutVars>
      </dgm:prSet>
      <dgm:spPr/>
    </dgm:pt>
    <dgm:pt modelId="{FC33625B-D00F-4337-851D-DEDB83236D81}" type="pres">
      <dgm:prSet presAssocID="{AD0C9806-3D04-4AE9-98D3-E241E1FDB1C1}" presName="arrow" presStyleLbl="bgShp" presStyleIdx="0" presStyleCnt="1"/>
      <dgm:spPr/>
    </dgm:pt>
    <dgm:pt modelId="{B309F36C-AB39-43E3-9D7E-70439438043E}" type="pres">
      <dgm:prSet presAssocID="{AD0C9806-3D04-4AE9-98D3-E241E1FDB1C1}" presName="linearProcess" presStyleCnt="0"/>
      <dgm:spPr/>
    </dgm:pt>
    <dgm:pt modelId="{DAD91D62-9ECD-4DBA-9B8F-17C93B85D290}" type="pres">
      <dgm:prSet presAssocID="{FA1BECA5-39A8-4D96-9DEC-BF237B128583}" presName="textNode" presStyleLbl="node1" presStyleIdx="0" presStyleCnt="3">
        <dgm:presLayoutVars>
          <dgm:bulletEnabled val="1"/>
        </dgm:presLayoutVars>
      </dgm:prSet>
      <dgm:spPr/>
    </dgm:pt>
    <dgm:pt modelId="{362D3DA7-FEB9-413D-B90E-713FE7A451E2}" type="pres">
      <dgm:prSet presAssocID="{CA11F757-18BE-4093-9DCE-E49FAEF7A3C8}" presName="sibTrans" presStyleCnt="0"/>
      <dgm:spPr/>
    </dgm:pt>
    <dgm:pt modelId="{BC623907-F9C8-49E1-9320-54C232DAB9CF}" type="pres">
      <dgm:prSet presAssocID="{28E0BBA4-47CF-4BB8-BE39-A87B76BD6099}" presName="textNode" presStyleLbl="node1" presStyleIdx="1" presStyleCnt="3">
        <dgm:presLayoutVars>
          <dgm:bulletEnabled val="1"/>
        </dgm:presLayoutVars>
      </dgm:prSet>
      <dgm:spPr/>
    </dgm:pt>
    <dgm:pt modelId="{813A2C74-07C9-458A-928C-CB24C56A688B}" type="pres">
      <dgm:prSet presAssocID="{42CE562B-7E2B-4EA0-B31A-2DDC60ECA9B1}" presName="sibTrans" presStyleCnt="0"/>
      <dgm:spPr/>
    </dgm:pt>
    <dgm:pt modelId="{8EDAE2FA-6EE9-43D2-99C1-8924559DEFE9}" type="pres">
      <dgm:prSet presAssocID="{9E17F699-F9B6-41EF-A437-9814A1A0179A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52C8EB41-B68C-4343-91B7-D60105D8D856}" srcId="{AD0C9806-3D04-4AE9-98D3-E241E1FDB1C1}" destId="{28E0BBA4-47CF-4BB8-BE39-A87B76BD6099}" srcOrd="1" destOrd="0" parTransId="{D2471262-A282-4CE6-B8C7-30E1EF81E0BC}" sibTransId="{42CE562B-7E2B-4EA0-B31A-2DDC60ECA9B1}"/>
    <dgm:cxn modelId="{EA9EED64-5CC5-46A4-8835-777DB94B1BB2}" type="presOf" srcId="{9E17F699-F9B6-41EF-A437-9814A1A0179A}" destId="{8EDAE2FA-6EE9-43D2-99C1-8924559DEFE9}" srcOrd="0" destOrd="0" presId="urn:microsoft.com/office/officeart/2005/8/layout/hProcess9"/>
    <dgm:cxn modelId="{E224A87E-3964-4D4E-A924-78502155511A}" srcId="{AD0C9806-3D04-4AE9-98D3-E241E1FDB1C1}" destId="{FA1BECA5-39A8-4D96-9DEC-BF237B128583}" srcOrd="0" destOrd="0" parTransId="{1D7E1557-FC5E-4BF8-9B01-4FD7AD2D5F13}" sibTransId="{CA11F757-18BE-4093-9DCE-E49FAEF7A3C8}"/>
    <dgm:cxn modelId="{25614CC1-24F7-4D0D-928A-96B7817B500B}" type="presOf" srcId="{FA1BECA5-39A8-4D96-9DEC-BF237B128583}" destId="{DAD91D62-9ECD-4DBA-9B8F-17C93B85D290}" srcOrd="0" destOrd="0" presId="urn:microsoft.com/office/officeart/2005/8/layout/hProcess9"/>
    <dgm:cxn modelId="{F77BA0D8-8414-404C-AD51-2FA50108D528}" type="presOf" srcId="{AD0C9806-3D04-4AE9-98D3-E241E1FDB1C1}" destId="{77E7EDCC-8908-4615-84BC-D30DE57CDC41}" srcOrd="0" destOrd="0" presId="urn:microsoft.com/office/officeart/2005/8/layout/hProcess9"/>
    <dgm:cxn modelId="{011025E0-905F-493A-B32C-24F00E253BFC}" type="presOf" srcId="{28E0BBA4-47CF-4BB8-BE39-A87B76BD6099}" destId="{BC623907-F9C8-49E1-9320-54C232DAB9CF}" srcOrd="0" destOrd="0" presId="urn:microsoft.com/office/officeart/2005/8/layout/hProcess9"/>
    <dgm:cxn modelId="{2AE1D0FD-C06F-49FC-B9B1-26D0B1CC2E11}" srcId="{AD0C9806-3D04-4AE9-98D3-E241E1FDB1C1}" destId="{9E17F699-F9B6-41EF-A437-9814A1A0179A}" srcOrd="2" destOrd="0" parTransId="{BD44982A-5C43-44FE-9D15-F88012D08B40}" sibTransId="{3EE5FD04-9A12-48CA-9347-6B1932DD4576}"/>
    <dgm:cxn modelId="{5EC3E268-E71A-4826-8872-53639CD7C41F}" type="presParOf" srcId="{77E7EDCC-8908-4615-84BC-D30DE57CDC41}" destId="{FC33625B-D00F-4337-851D-DEDB83236D81}" srcOrd="0" destOrd="0" presId="urn:microsoft.com/office/officeart/2005/8/layout/hProcess9"/>
    <dgm:cxn modelId="{67323F6D-700A-4942-95EC-E22E084769CF}" type="presParOf" srcId="{77E7EDCC-8908-4615-84BC-D30DE57CDC41}" destId="{B309F36C-AB39-43E3-9D7E-70439438043E}" srcOrd="1" destOrd="0" presId="urn:microsoft.com/office/officeart/2005/8/layout/hProcess9"/>
    <dgm:cxn modelId="{C7E873CB-78B6-4599-A30E-F7CFEFEEBDBF}" type="presParOf" srcId="{B309F36C-AB39-43E3-9D7E-70439438043E}" destId="{DAD91D62-9ECD-4DBA-9B8F-17C93B85D290}" srcOrd="0" destOrd="0" presId="urn:microsoft.com/office/officeart/2005/8/layout/hProcess9"/>
    <dgm:cxn modelId="{9AF5DEF5-C7BA-4B2C-82EE-FFD98057DFD3}" type="presParOf" srcId="{B309F36C-AB39-43E3-9D7E-70439438043E}" destId="{362D3DA7-FEB9-413D-B90E-713FE7A451E2}" srcOrd="1" destOrd="0" presId="urn:microsoft.com/office/officeart/2005/8/layout/hProcess9"/>
    <dgm:cxn modelId="{23629F31-B9A0-4A28-B206-5A839FA47948}" type="presParOf" srcId="{B309F36C-AB39-43E3-9D7E-70439438043E}" destId="{BC623907-F9C8-49E1-9320-54C232DAB9CF}" srcOrd="2" destOrd="0" presId="urn:microsoft.com/office/officeart/2005/8/layout/hProcess9"/>
    <dgm:cxn modelId="{1F930785-0348-4A97-A081-13AC84B58551}" type="presParOf" srcId="{B309F36C-AB39-43E3-9D7E-70439438043E}" destId="{813A2C74-07C9-458A-928C-CB24C56A688B}" srcOrd="3" destOrd="0" presId="urn:microsoft.com/office/officeart/2005/8/layout/hProcess9"/>
    <dgm:cxn modelId="{579F1560-6992-4E1F-B0BD-3EEADF6BDDF7}" type="presParOf" srcId="{B309F36C-AB39-43E3-9D7E-70439438043E}" destId="{8EDAE2FA-6EE9-43D2-99C1-8924559DEFE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0C9806-3D04-4AE9-98D3-E241E1FDB1C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A1BECA5-39A8-4D96-9DEC-BF237B128583}">
      <dgm:prSet phldrT="[Text]"/>
      <dgm:spPr/>
      <dgm:t>
        <a:bodyPr/>
        <a:lstStyle/>
        <a:p>
          <a:r>
            <a:rPr lang="de-CH" dirty="0"/>
            <a:t>vorläufige Sicherstellung</a:t>
          </a:r>
        </a:p>
        <a:p>
          <a:r>
            <a:rPr lang="de-CH" dirty="0"/>
            <a:t>(Art. 263 StPO)</a:t>
          </a:r>
        </a:p>
      </dgm:t>
    </dgm:pt>
    <dgm:pt modelId="{1D7E1557-FC5E-4BF8-9B01-4FD7AD2D5F13}" type="parTrans" cxnId="{E224A87E-3964-4D4E-A924-78502155511A}">
      <dgm:prSet/>
      <dgm:spPr/>
      <dgm:t>
        <a:bodyPr/>
        <a:lstStyle/>
        <a:p>
          <a:endParaRPr lang="de-CH"/>
        </a:p>
      </dgm:t>
    </dgm:pt>
    <dgm:pt modelId="{CA11F757-18BE-4093-9DCE-E49FAEF7A3C8}" type="sibTrans" cxnId="{E224A87E-3964-4D4E-A924-78502155511A}">
      <dgm:prSet/>
      <dgm:spPr/>
      <dgm:t>
        <a:bodyPr/>
        <a:lstStyle/>
        <a:p>
          <a:endParaRPr lang="de-CH"/>
        </a:p>
      </dgm:t>
    </dgm:pt>
    <dgm:pt modelId="{28E0BBA4-47CF-4BB8-BE39-A87B76BD6099}">
      <dgm:prSet phldrT="[Text]"/>
      <dgm:spPr/>
      <dgm:t>
        <a:bodyPr/>
        <a:lstStyle/>
        <a:p>
          <a:r>
            <a:rPr lang="de-CH" dirty="0"/>
            <a:t>Siegelung / Entsiegelung</a:t>
          </a:r>
        </a:p>
        <a:p>
          <a:r>
            <a:rPr lang="de-CH" dirty="0"/>
            <a:t>(Art. 248 ff StPO)</a:t>
          </a:r>
        </a:p>
      </dgm:t>
    </dgm:pt>
    <dgm:pt modelId="{D2471262-A282-4CE6-B8C7-30E1EF81E0BC}" type="parTrans" cxnId="{52C8EB41-B68C-4343-91B7-D60105D8D856}">
      <dgm:prSet/>
      <dgm:spPr/>
      <dgm:t>
        <a:bodyPr/>
        <a:lstStyle/>
        <a:p>
          <a:endParaRPr lang="de-CH"/>
        </a:p>
      </dgm:t>
    </dgm:pt>
    <dgm:pt modelId="{42CE562B-7E2B-4EA0-B31A-2DDC60ECA9B1}" type="sibTrans" cxnId="{52C8EB41-B68C-4343-91B7-D60105D8D856}">
      <dgm:prSet/>
      <dgm:spPr/>
      <dgm:t>
        <a:bodyPr/>
        <a:lstStyle/>
        <a:p>
          <a:endParaRPr lang="de-CH"/>
        </a:p>
      </dgm:t>
    </dgm:pt>
    <dgm:pt modelId="{9E17F699-F9B6-41EF-A437-9814A1A0179A}">
      <dgm:prSet phldrT="[Text]"/>
      <dgm:spPr/>
      <dgm:t>
        <a:bodyPr/>
        <a:lstStyle/>
        <a:p>
          <a:r>
            <a:rPr lang="de-CH" dirty="0"/>
            <a:t>inhaltliche Durchsuchung und Beschlagnahme</a:t>
          </a:r>
        </a:p>
        <a:p>
          <a:r>
            <a:rPr lang="de-CH" dirty="0"/>
            <a:t>(Art. 246 ff. / Art. 263 ff. StPO)</a:t>
          </a:r>
        </a:p>
      </dgm:t>
    </dgm:pt>
    <dgm:pt modelId="{BD44982A-5C43-44FE-9D15-F88012D08B40}" type="parTrans" cxnId="{2AE1D0FD-C06F-49FC-B9B1-26D0B1CC2E11}">
      <dgm:prSet/>
      <dgm:spPr/>
      <dgm:t>
        <a:bodyPr/>
        <a:lstStyle/>
        <a:p>
          <a:endParaRPr lang="de-CH"/>
        </a:p>
      </dgm:t>
    </dgm:pt>
    <dgm:pt modelId="{3EE5FD04-9A12-48CA-9347-6B1932DD4576}" type="sibTrans" cxnId="{2AE1D0FD-C06F-49FC-B9B1-26D0B1CC2E11}">
      <dgm:prSet/>
      <dgm:spPr/>
      <dgm:t>
        <a:bodyPr/>
        <a:lstStyle/>
        <a:p>
          <a:endParaRPr lang="de-CH"/>
        </a:p>
      </dgm:t>
    </dgm:pt>
    <dgm:pt modelId="{7184B678-CD54-41B8-BC86-13960CDA331A}">
      <dgm:prSet/>
      <dgm:spPr/>
      <dgm:t>
        <a:bodyPr/>
        <a:lstStyle/>
        <a:p>
          <a:r>
            <a:rPr lang="de-CH" dirty="0"/>
            <a:t>Hausdurchsuchung</a:t>
          </a:r>
        </a:p>
        <a:p>
          <a:r>
            <a:rPr lang="de-CH" dirty="0"/>
            <a:t>(Art. 241 ff. StPO)</a:t>
          </a:r>
        </a:p>
      </dgm:t>
    </dgm:pt>
    <dgm:pt modelId="{03FA6DF5-43B9-4053-8424-0B8CA8F36FF3}" type="parTrans" cxnId="{0D22910A-1C64-47EA-A952-AA2658FEA984}">
      <dgm:prSet/>
      <dgm:spPr/>
      <dgm:t>
        <a:bodyPr/>
        <a:lstStyle/>
        <a:p>
          <a:endParaRPr lang="de-CH"/>
        </a:p>
      </dgm:t>
    </dgm:pt>
    <dgm:pt modelId="{0DD0FD41-46BF-4356-8843-7713EF853A34}" type="sibTrans" cxnId="{0D22910A-1C64-47EA-A952-AA2658FEA984}">
      <dgm:prSet/>
      <dgm:spPr/>
      <dgm:t>
        <a:bodyPr/>
        <a:lstStyle/>
        <a:p>
          <a:endParaRPr lang="de-CH"/>
        </a:p>
      </dgm:t>
    </dgm:pt>
    <dgm:pt modelId="{77E7EDCC-8908-4615-84BC-D30DE57CDC41}" type="pres">
      <dgm:prSet presAssocID="{AD0C9806-3D04-4AE9-98D3-E241E1FDB1C1}" presName="CompostProcess" presStyleCnt="0">
        <dgm:presLayoutVars>
          <dgm:dir/>
          <dgm:resizeHandles val="exact"/>
        </dgm:presLayoutVars>
      </dgm:prSet>
      <dgm:spPr/>
    </dgm:pt>
    <dgm:pt modelId="{FC33625B-D00F-4337-851D-DEDB83236D81}" type="pres">
      <dgm:prSet presAssocID="{AD0C9806-3D04-4AE9-98D3-E241E1FDB1C1}" presName="arrow" presStyleLbl="bgShp" presStyleIdx="0" presStyleCnt="1"/>
      <dgm:spPr/>
    </dgm:pt>
    <dgm:pt modelId="{B309F36C-AB39-43E3-9D7E-70439438043E}" type="pres">
      <dgm:prSet presAssocID="{AD0C9806-3D04-4AE9-98D3-E241E1FDB1C1}" presName="linearProcess" presStyleCnt="0"/>
      <dgm:spPr/>
    </dgm:pt>
    <dgm:pt modelId="{9006E11D-C0C4-4619-9C49-6F2D75E07878}" type="pres">
      <dgm:prSet presAssocID="{7184B678-CD54-41B8-BC86-13960CDA331A}" presName="textNode" presStyleLbl="node1" presStyleIdx="0" presStyleCnt="4">
        <dgm:presLayoutVars>
          <dgm:bulletEnabled val="1"/>
        </dgm:presLayoutVars>
      </dgm:prSet>
      <dgm:spPr/>
    </dgm:pt>
    <dgm:pt modelId="{FCD15118-022B-41D9-888E-0D7EFE225A1B}" type="pres">
      <dgm:prSet presAssocID="{0DD0FD41-46BF-4356-8843-7713EF853A34}" presName="sibTrans" presStyleCnt="0"/>
      <dgm:spPr/>
    </dgm:pt>
    <dgm:pt modelId="{DAD91D62-9ECD-4DBA-9B8F-17C93B85D290}" type="pres">
      <dgm:prSet presAssocID="{FA1BECA5-39A8-4D96-9DEC-BF237B128583}" presName="textNode" presStyleLbl="node1" presStyleIdx="1" presStyleCnt="4">
        <dgm:presLayoutVars>
          <dgm:bulletEnabled val="1"/>
        </dgm:presLayoutVars>
      </dgm:prSet>
      <dgm:spPr/>
    </dgm:pt>
    <dgm:pt modelId="{362D3DA7-FEB9-413D-B90E-713FE7A451E2}" type="pres">
      <dgm:prSet presAssocID="{CA11F757-18BE-4093-9DCE-E49FAEF7A3C8}" presName="sibTrans" presStyleCnt="0"/>
      <dgm:spPr/>
    </dgm:pt>
    <dgm:pt modelId="{BC623907-F9C8-49E1-9320-54C232DAB9CF}" type="pres">
      <dgm:prSet presAssocID="{28E0BBA4-47CF-4BB8-BE39-A87B76BD6099}" presName="textNode" presStyleLbl="node1" presStyleIdx="2" presStyleCnt="4">
        <dgm:presLayoutVars>
          <dgm:bulletEnabled val="1"/>
        </dgm:presLayoutVars>
      </dgm:prSet>
      <dgm:spPr/>
    </dgm:pt>
    <dgm:pt modelId="{813A2C74-07C9-458A-928C-CB24C56A688B}" type="pres">
      <dgm:prSet presAssocID="{42CE562B-7E2B-4EA0-B31A-2DDC60ECA9B1}" presName="sibTrans" presStyleCnt="0"/>
      <dgm:spPr/>
    </dgm:pt>
    <dgm:pt modelId="{8EDAE2FA-6EE9-43D2-99C1-8924559DEFE9}" type="pres">
      <dgm:prSet presAssocID="{9E17F699-F9B6-41EF-A437-9814A1A0179A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D53E1508-1893-4B81-9A5F-AA5E8572B044}" type="presOf" srcId="{7184B678-CD54-41B8-BC86-13960CDA331A}" destId="{9006E11D-C0C4-4619-9C49-6F2D75E07878}" srcOrd="0" destOrd="0" presId="urn:microsoft.com/office/officeart/2005/8/layout/hProcess9"/>
    <dgm:cxn modelId="{0D22910A-1C64-47EA-A952-AA2658FEA984}" srcId="{AD0C9806-3D04-4AE9-98D3-E241E1FDB1C1}" destId="{7184B678-CD54-41B8-BC86-13960CDA331A}" srcOrd="0" destOrd="0" parTransId="{03FA6DF5-43B9-4053-8424-0B8CA8F36FF3}" sibTransId="{0DD0FD41-46BF-4356-8843-7713EF853A34}"/>
    <dgm:cxn modelId="{52C8EB41-B68C-4343-91B7-D60105D8D856}" srcId="{AD0C9806-3D04-4AE9-98D3-E241E1FDB1C1}" destId="{28E0BBA4-47CF-4BB8-BE39-A87B76BD6099}" srcOrd="2" destOrd="0" parTransId="{D2471262-A282-4CE6-B8C7-30E1EF81E0BC}" sibTransId="{42CE562B-7E2B-4EA0-B31A-2DDC60ECA9B1}"/>
    <dgm:cxn modelId="{EA9EED64-5CC5-46A4-8835-777DB94B1BB2}" type="presOf" srcId="{9E17F699-F9B6-41EF-A437-9814A1A0179A}" destId="{8EDAE2FA-6EE9-43D2-99C1-8924559DEFE9}" srcOrd="0" destOrd="0" presId="urn:microsoft.com/office/officeart/2005/8/layout/hProcess9"/>
    <dgm:cxn modelId="{E224A87E-3964-4D4E-A924-78502155511A}" srcId="{AD0C9806-3D04-4AE9-98D3-E241E1FDB1C1}" destId="{FA1BECA5-39A8-4D96-9DEC-BF237B128583}" srcOrd="1" destOrd="0" parTransId="{1D7E1557-FC5E-4BF8-9B01-4FD7AD2D5F13}" sibTransId="{CA11F757-18BE-4093-9DCE-E49FAEF7A3C8}"/>
    <dgm:cxn modelId="{25614CC1-24F7-4D0D-928A-96B7817B500B}" type="presOf" srcId="{FA1BECA5-39A8-4D96-9DEC-BF237B128583}" destId="{DAD91D62-9ECD-4DBA-9B8F-17C93B85D290}" srcOrd="0" destOrd="0" presId="urn:microsoft.com/office/officeart/2005/8/layout/hProcess9"/>
    <dgm:cxn modelId="{F77BA0D8-8414-404C-AD51-2FA50108D528}" type="presOf" srcId="{AD0C9806-3D04-4AE9-98D3-E241E1FDB1C1}" destId="{77E7EDCC-8908-4615-84BC-D30DE57CDC41}" srcOrd="0" destOrd="0" presId="urn:microsoft.com/office/officeart/2005/8/layout/hProcess9"/>
    <dgm:cxn modelId="{011025E0-905F-493A-B32C-24F00E253BFC}" type="presOf" srcId="{28E0BBA4-47CF-4BB8-BE39-A87B76BD6099}" destId="{BC623907-F9C8-49E1-9320-54C232DAB9CF}" srcOrd="0" destOrd="0" presId="urn:microsoft.com/office/officeart/2005/8/layout/hProcess9"/>
    <dgm:cxn modelId="{2AE1D0FD-C06F-49FC-B9B1-26D0B1CC2E11}" srcId="{AD0C9806-3D04-4AE9-98D3-E241E1FDB1C1}" destId="{9E17F699-F9B6-41EF-A437-9814A1A0179A}" srcOrd="3" destOrd="0" parTransId="{BD44982A-5C43-44FE-9D15-F88012D08B40}" sibTransId="{3EE5FD04-9A12-48CA-9347-6B1932DD4576}"/>
    <dgm:cxn modelId="{5EC3E268-E71A-4826-8872-53639CD7C41F}" type="presParOf" srcId="{77E7EDCC-8908-4615-84BC-D30DE57CDC41}" destId="{FC33625B-D00F-4337-851D-DEDB83236D81}" srcOrd="0" destOrd="0" presId="urn:microsoft.com/office/officeart/2005/8/layout/hProcess9"/>
    <dgm:cxn modelId="{67323F6D-700A-4942-95EC-E22E084769CF}" type="presParOf" srcId="{77E7EDCC-8908-4615-84BC-D30DE57CDC41}" destId="{B309F36C-AB39-43E3-9D7E-70439438043E}" srcOrd="1" destOrd="0" presId="urn:microsoft.com/office/officeart/2005/8/layout/hProcess9"/>
    <dgm:cxn modelId="{2A82EDA9-FD28-4F29-99F3-54F67D141BC2}" type="presParOf" srcId="{B309F36C-AB39-43E3-9D7E-70439438043E}" destId="{9006E11D-C0C4-4619-9C49-6F2D75E07878}" srcOrd="0" destOrd="0" presId="urn:microsoft.com/office/officeart/2005/8/layout/hProcess9"/>
    <dgm:cxn modelId="{F5BC1C79-2216-4EB1-802A-0413FA4370E9}" type="presParOf" srcId="{B309F36C-AB39-43E3-9D7E-70439438043E}" destId="{FCD15118-022B-41D9-888E-0D7EFE225A1B}" srcOrd="1" destOrd="0" presId="urn:microsoft.com/office/officeart/2005/8/layout/hProcess9"/>
    <dgm:cxn modelId="{C7E873CB-78B6-4599-A30E-F7CFEFEEBDBF}" type="presParOf" srcId="{B309F36C-AB39-43E3-9D7E-70439438043E}" destId="{DAD91D62-9ECD-4DBA-9B8F-17C93B85D290}" srcOrd="2" destOrd="0" presId="urn:microsoft.com/office/officeart/2005/8/layout/hProcess9"/>
    <dgm:cxn modelId="{9AF5DEF5-C7BA-4B2C-82EE-FFD98057DFD3}" type="presParOf" srcId="{B309F36C-AB39-43E3-9D7E-70439438043E}" destId="{362D3DA7-FEB9-413D-B90E-713FE7A451E2}" srcOrd="3" destOrd="0" presId="urn:microsoft.com/office/officeart/2005/8/layout/hProcess9"/>
    <dgm:cxn modelId="{23629F31-B9A0-4A28-B206-5A839FA47948}" type="presParOf" srcId="{B309F36C-AB39-43E3-9D7E-70439438043E}" destId="{BC623907-F9C8-49E1-9320-54C232DAB9CF}" srcOrd="4" destOrd="0" presId="urn:microsoft.com/office/officeart/2005/8/layout/hProcess9"/>
    <dgm:cxn modelId="{1F930785-0348-4A97-A081-13AC84B58551}" type="presParOf" srcId="{B309F36C-AB39-43E3-9D7E-70439438043E}" destId="{813A2C74-07C9-458A-928C-CB24C56A688B}" srcOrd="5" destOrd="0" presId="urn:microsoft.com/office/officeart/2005/8/layout/hProcess9"/>
    <dgm:cxn modelId="{579F1560-6992-4E1F-B0BD-3EEADF6BDDF7}" type="presParOf" srcId="{B309F36C-AB39-43E3-9D7E-70439438043E}" destId="{8EDAE2FA-6EE9-43D2-99C1-8924559DEFE9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33625B-D00F-4337-851D-DEDB83236D81}">
      <dsp:nvSpPr>
        <dsp:cNvPr id="0" name=""/>
        <dsp:cNvSpPr/>
      </dsp:nvSpPr>
      <dsp:spPr>
        <a:xfrm>
          <a:off x="609599" y="0"/>
          <a:ext cx="6908800" cy="46564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D91D62-9ECD-4DBA-9B8F-17C93B85D290}">
      <dsp:nvSpPr>
        <dsp:cNvPr id="0" name=""/>
        <dsp:cNvSpPr/>
      </dsp:nvSpPr>
      <dsp:spPr>
        <a:xfrm>
          <a:off x="3943" y="1396940"/>
          <a:ext cx="2582614" cy="18625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Festnahme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Miranda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Zuführung </a:t>
          </a:r>
          <a:r>
            <a:rPr lang="de-CH" sz="2000" kern="1200" dirty="0" err="1"/>
            <a:t>StA</a:t>
          </a:r>
          <a:endParaRPr lang="de-CH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24 Std.</a:t>
          </a:r>
        </a:p>
      </dsp:txBody>
      <dsp:txXfrm>
        <a:off x="94867" y="1487864"/>
        <a:ext cx="2400766" cy="1680739"/>
      </dsp:txXfrm>
    </dsp:sp>
    <dsp:sp modelId="{BC623907-F9C8-49E1-9320-54C232DAB9CF}">
      <dsp:nvSpPr>
        <dsp:cNvPr id="0" name=""/>
        <dsp:cNvSpPr/>
      </dsp:nvSpPr>
      <dsp:spPr>
        <a:xfrm>
          <a:off x="2772692" y="1396940"/>
          <a:ext cx="2582614" cy="18625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Hafteröffnung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Haftantrag </a:t>
          </a:r>
          <a:r>
            <a:rPr lang="de-CH" sz="2000" kern="1200" dirty="0" err="1"/>
            <a:t>StA</a:t>
          </a:r>
          <a:endParaRPr lang="de-CH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24 Std. (total 48 Std.)</a:t>
          </a:r>
        </a:p>
      </dsp:txBody>
      <dsp:txXfrm>
        <a:off x="2863616" y="1487864"/>
        <a:ext cx="2400766" cy="1680739"/>
      </dsp:txXfrm>
    </dsp:sp>
    <dsp:sp modelId="{8EDAE2FA-6EE9-43D2-99C1-8924559DEFE9}">
      <dsp:nvSpPr>
        <dsp:cNvPr id="0" name=""/>
        <dsp:cNvSpPr/>
      </dsp:nvSpPr>
      <dsp:spPr>
        <a:xfrm>
          <a:off x="5541441" y="1396940"/>
          <a:ext cx="2582614" cy="18625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Akteneinsicht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 err="1"/>
            <a:t>Mündl</a:t>
          </a:r>
          <a:r>
            <a:rPr lang="de-CH" sz="2000" kern="1200" dirty="0"/>
            <a:t>. Verhandlung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Urteilseröffnung ZMG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48 Std. (total 96 Std.)</a:t>
          </a:r>
        </a:p>
      </dsp:txBody>
      <dsp:txXfrm>
        <a:off x="5632365" y="1487864"/>
        <a:ext cx="2400766" cy="16807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33625B-D00F-4337-851D-DEDB83236D81}">
      <dsp:nvSpPr>
        <dsp:cNvPr id="0" name=""/>
        <dsp:cNvSpPr/>
      </dsp:nvSpPr>
      <dsp:spPr>
        <a:xfrm>
          <a:off x="687308" y="0"/>
          <a:ext cx="7789496" cy="46564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06E11D-C0C4-4619-9C49-6F2D75E07878}">
      <dsp:nvSpPr>
        <dsp:cNvPr id="0" name=""/>
        <dsp:cNvSpPr/>
      </dsp:nvSpPr>
      <dsp:spPr>
        <a:xfrm>
          <a:off x="4586" y="1396940"/>
          <a:ext cx="2206009" cy="18625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900" kern="1200" dirty="0"/>
            <a:t>Hausdurchsuchung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900" kern="1200" dirty="0"/>
            <a:t>(Art. 241 ff. StPO)</a:t>
          </a:r>
        </a:p>
      </dsp:txBody>
      <dsp:txXfrm>
        <a:off x="95510" y="1487864"/>
        <a:ext cx="2024161" cy="1680739"/>
      </dsp:txXfrm>
    </dsp:sp>
    <dsp:sp modelId="{DAD91D62-9ECD-4DBA-9B8F-17C93B85D290}">
      <dsp:nvSpPr>
        <dsp:cNvPr id="0" name=""/>
        <dsp:cNvSpPr/>
      </dsp:nvSpPr>
      <dsp:spPr>
        <a:xfrm>
          <a:off x="2320896" y="1396940"/>
          <a:ext cx="2206009" cy="18625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900" kern="1200" dirty="0"/>
            <a:t>vorläufige Sicherstellung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900" kern="1200" dirty="0"/>
            <a:t>(Art. 263 StPO)</a:t>
          </a:r>
        </a:p>
      </dsp:txBody>
      <dsp:txXfrm>
        <a:off x="2411820" y="1487864"/>
        <a:ext cx="2024161" cy="1680739"/>
      </dsp:txXfrm>
    </dsp:sp>
    <dsp:sp modelId="{BC623907-F9C8-49E1-9320-54C232DAB9CF}">
      <dsp:nvSpPr>
        <dsp:cNvPr id="0" name=""/>
        <dsp:cNvSpPr/>
      </dsp:nvSpPr>
      <dsp:spPr>
        <a:xfrm>
          <a:off x="4637206" y="1396940"/>
          <a:ext cx="2206009" cy="18625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900" kern="1200" dirty="0"/>
            <a:t>Siegelung / Entsiegelung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900" kern="1200" dirty="0"/>
            <a:t>(Art. 248 ff StPO)</a:t>
          </a:r>
        </a:p>
      </dsp:txBody>
      <dsp:txXfrm>
        <a:off x="4728130" y="1487864"/>
        <a:ext cx="2024161" cy="1680739"/>
      </dsp:txXfrm>
    </dsp:sp>
    <dsp:sp modelId="{8EDAE2FA-6EE9-43D2-99C1-8924559DEFE9}">
      <dsp:nvSpPr>
        <dsp:cNvPr id="0" name=""/>
        <dsp:cNvSpPr/>
      </dsp:nvSpPr>
      <dsp:spPr>
        <a:xfrm>
          <a:off x="6953516" y="1396940"/>
          <a:ext cx="2206009" cy="18625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900" kern="1200" dirty="0"/>
            <a:t>inhaltliche Durchsuchung und Beschlagnahme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900" kern="1200" dirty="0"/>
            <a:t>(Art. 246 ff. / Art. 263 ff. StPO)</a:t>
          </a:r>
        </a:p>
      </dsp:txBody>
      <dsp:txXfrm>
        <a:off x="7044440" y="1487864"/>
        <a:ext cx="2024161" cy="16807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B9690-D177-4038-9358-B18386807896}" type="datetimeFigureOut">
              <a:rPr lang="de-CH" smtClean="0"/>
              <a:t>09.03.2025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344F7-989A-4BCB-9A98-89C6FCB5448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7682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916ED8-C7B5-CA6D-CED8-2C06D84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F0F6D4F-6F68-84CD-28C3-328FA52784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7B839C-B9DD-4FC4-DA36-6C07285EB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3C6C-E2A1-4EFE-A7B5-DBCC84E2562F}" type="datetime1">
              <a:rPr lang="de-CH" smtClean="0"/>
              <a:t>09.03.2025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B6087E-32E3-6311-D816-9E99A2685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467815-3BEE-2B88-3961-6B12BA138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007820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888357-9F13-4306-9463-BDCF43E8E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6DEC063-C82C-5AC4-3CC2-03FCF022B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862348-9A24-17B2-266D-5BA8AA1B5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A86A-2D00-4C3F-B35F-55465460C65A}" type="datetime1">
              <a:rPr lang="de-CH" smtClean="0"/>
              <a:t>09.03.2025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B56C0A-E7CA-B26C-5DF2-040F450E3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362F47-4CF2-0B8F-807C-246B8606C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371121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9F31B70-D571-63E9-69B4-927B3307AB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E467BEF-4408-912C-A44A-052D716C02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AC8294-038E-70DA-79A9-B2DF3BE92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85B6F-91BC-48CB-9CB6-CE9C2CA25212}" type="datetime1">
              <a:rPr lang="de-CH" smtClean="0"/>
              <a:t>09.03.2025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C6147A-F9AA-D31C-BB7E-3CBB06FFA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36A43C-A618-23B4-4E8B-FF03FA0D1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59078967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050530-8B52-1D82-5B7A-690089B9B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F4B229-BCB4-D6C4-39CB-4FC4C2C0C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9581BD-65B1-F26A-9579-A835704D5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87103-EA56-4F8D-9120-1B9136030350}" type="datetime1">
              <a:rPr lang="de-CH" smtClean="0"/>
              <a:t>09.03.2025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8C5942-B255-ED74-D58F-DD3972295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10A45B-176E-3E5B-CC15-07805B579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901855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1F0447-542F-2268-3DF4-E7CD58B78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CAC259A-B531-4779-FC54-92D5AE382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D507D5-72D7-C403-BDA2-F68364AD1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1118-16CC-4016-B365-8CB42FF678FE}" type="datetime1">
              <a:rPr lang="de-CH" smtClean="0"/>
              <a:t>09.03.2025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8B1777-877B-65E7-A6FC-549BA9451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20426D-9CD5-06A9-2BFD-8BF474454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2408979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45FB6B-E11E-9E7C-DAB3-AC16A0482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F1D6F8-F680-A9E8-407F-B9EE75A81D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B192AAE-A6F0-1FC7-1B15-1F222ADE0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E2472E-7D2F-EF1D-A434-2AFACAEB2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BCE3-06C0-4739-9F06-39E53B1E10F5}" type="datetime1">
              <a:rPr lang="de-CH" smtClean="0"/>
              <a:t>09.03.2025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8639487-6947-8A77-C1C1-BD272A1AA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642B2F1-ADB9-02E8-2526-4D6C2C401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57166688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2DBF92-6048-931E-267A-AF20000F9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ED3858E-085A-85BD-4700-BA41A118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DAA2B3A-A4E7-18CF-C70A-C652091A9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F25671B-37D5-3B2A-741F-C11E5C7C80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64F6F62-0018-A7AF-8AE7-DDB46C61C8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8FAE40B-EF7C-7893-B693-511630C7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CB59-0431-46B0-A043-DA1FD12DC5D3}" type="datetime1">
              <a:rPr lang="de-CH" smtClean="0"/>
              <a:t>09.03.2025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6316435-9A77-9EE4-7FDE-05617DC40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DAEE606-FDBB-7AC4-9554-1B460E17B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17977952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1DF7A9-73B6-5517-A0E8-5CF68ACA7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790AFB8-2F92-C607-94EF-81A31957B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8CFC-7DD9-46F9-9903-461446BB67BE}" type="datetime1">
              <a:rPr lang="de-CH" smtClean="0"/>
              <a:t>09.03.2025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BAAE068-FCC9-B5D9-D395-E05417657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C009E9-24ED-E69E-66F3-F71F7DB84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540749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315915E-42C6-81F4-4A1D-F8B20C740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321A-4BF2-4D5E-A4B5-8289D705BB61}" type="datetime1">
              <a:rPr lang="de-CH" smtClean="0"/>
              <a:t>09.03.2025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BFEC013-6249-A818-B376-7FECF118F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1A66893-69F8-AA89-B686-4637E1822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8601046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472670-16B3-B294-84A5-8E8E5C187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BE012E-5B69-3467-E2CB-AA8A972B8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E9423B7-4377-044C-5A58-C0BAA5B59B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DD7F76-63EC-F2A3-06F8-B19C38C59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3AE2-6B49-43FD-BC67-34630C46D1FA}" type="datetime1">
              <a:rPr lang="de-CH" smtClean="0"/>
              <a:t>09.03.2025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AE06A66-72A6-5300-214C-3DFC64765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07597A-ABFC-1D6E-6081-5236C72C0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40403842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F46DE7-2B05-A553-17FB-8E0F9A09D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4C2759F-617D-0581-2602-41C70567C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ADDC3F9-A62B-755C-2F1E-25C059CD34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0E35F35-79A3-2642-4EFC-A31C91208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42F2-2F73-476C-8063-C080B6F226D2}" type="datetime1">
              <a:rPr lang="de-CH" smtClean="0"/>
              <a:t>09.03.2025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8702D36-9561-1E33-FAD1-B326B078F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16D693-BAD8-F7F9-ECBF-2639B4A18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73765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71BF835-9F1C-6F5F-6BCC-9BD15CA3A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A48DF62-F0C4-0D4D-113D-401585D84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8B3881-9323-3FDE-785E-1E3FD31AC3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F60B4-A64E-4DB9-BD05-0370B11335A6}" type="datetime1">
              <a:rPr lang="de-CH" smtClean="0"/>
              <a:t>09.03.2025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8A77DB-F7D7-B967-DE19-930D4CBDB6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92AB20-9E1D-04BD-3BC2-6FCD1CAF8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2EA61-5344-4390-BED4-700AC98C0EB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86223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CA0100-586B-1F27-2134-D1B66BA6BE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82297"/>
            <a:ext cx="9144000" cy="1991762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br>
              <a:rPr lang="de-CH" dirty="0"/>
            </a:br>
            <a:br>
              <a:rPr lang="de-CH" dirty="0"/>
            </a:br>
            <a:br>
              <a:rPr lang="de-CH" dirty="0"/>
            </a:br>
            <a:br>
              <a:rPr lang="de-CH" dirty="0"/>
            </a:br>
            <a:br>
              <a:rPr lang="de-CH" dirty="0"/>
            </a:br>
            <a:br>
              <a:rPr lang="de-CH" dirty="0"/>
            </a:br>
            <a:r>
              <a:rPr lang="de-CH" sz="2900" dirty="0">
                <a:latin typeface="Frutiger LT 57 Cn" panose="020B0606020204020204" pitchFamily="34" charset="0"/>
                <a:ea typeface="+mn-ea"/>
                <a:cs typeface="+mn-cs"/>
              </a:rPr>
              <a:t>Veranstaltung der </a:t>
            </a:r>
            <a:r>
              <a:rPr lang="de-CH" sz="2900" dirty="0" err="1">
                <a:latin typeface="Frutiger LT 57 Cn" panose="020B0606020204020204" pitchFamily="34" charset="0"/>
                <a:ea typeface="+mn-ea"/>
                <a:cs typeface="+mn-cs"/>
              </a:rPr>
              <a:t>RePrAG</a:t>
            </a:r>
            <a:r>
              <a:rPr lang="de-CH" sz="2900" dirty="0">
                <a:latin typeface="Frutiger LT 57 Cn" panose="020B0606020204020204" pitchFamily="34" charset="0"/>
                <a:ea typeface="+mn-ea"/>
                <a:cs typeface="+mn-cs"/>
              </a:rPr>
              <a:t> vom 12. März 2025</a:t>
            </a:r>
            <a:br>
              <a:rPr lang="de-CH" sz="3100" dirty="0"/>
            </a:br>
            <a:br>
              <a:rPr lang="de-CH" dirty="0"/>
            </a:br>
            <a:r>
              <a:rPr lang="de-CH" sz="7300" dirty="0">
                <a:latin typeface="Frutiger LT 57 Cn" panose="020B0606020204020204" pitchFamily="34" charset="0"/>
              </a:rPr>
              <a:t>Zwangsmassnahmen in der Strafprozessordnung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C85C903-24F0-85CD-0A09-B3CC57A039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07992"/>
            <a:ext cx="4572000" cy="1177584"/>
          </a:xfrm>
        </p:spPr>
        <p:txBody>
          <a:bodyPr>
            <a:normAutofit fontScale="70000" lnSpcReduction="20000"/>
          </a:bodyPr>
          <a:lstStyle/>
          <a:p>
            <a:endParaRPr lang="de-CH" dirty="0"/>
          </a:p>
          <a:p>
            <a:r>
              <a:rPr lang="de-CH" sz="2800" dirty="0">
                <a:latin typeface="Frutiger LT 57 Cn" panose="020B0606020204020204" pitchFamily="34" charset="0"/>
              </a:rPr>
              <a:t>Dr. iur. Stefan Meichssner</a:t>
            </a:r>
          </a:p>
          <a:p>
            <a:r>
              <a:rPr lang="de-CH" sz="2800" dirty="0">
                <a:latin typeface="Frutiger LT 57 Cn" panose="020B0606020204020204" pitchFamily="34" charset="0"/>
              </a:rPr>
              <a:t>Rechtsanwalt ∙ Fachanwalt SAV Strafrecht</a:t>
            </a:r>
          </a:p>
          <a:p>
            <a:endParaRPr lang="de-CH" dirty="0">
              <a:latin typeface="Frutiger LT 57 Cn" panose="020B0606020204020204" pitchFamily="34" charset="0"/>
            </a:endParaRP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EE26D4BE-E663-65B7-7188-A6581B096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80" y="4785064"/>
            <a:ext cx="2633472" cy="776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99857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F306CF-83F1-1499-FDFD-A7DB2D37E3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129541-5D5E-4716-B687-5FD0034AE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2. Begriff, Rechtsquellen, Abgrenzung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9E460C68-4D08-3613-F78A-7A888731D2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F4978DF-4F2B-EDEC-867D-E4FB65ACF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10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5D4FF8A-2DB5-35D8-6906-3AFD6CF0995F}"/>
              </a:ext>
            </a:extLst>
          </p:cNvPr>
          <p:cNvSpPr txBox="1"/>
          <p:nvPr/>
        </p:nvSpPr>
        <p:spPr>
          <a:xfrm>
            <a:off x="958787" y="2090172"/>
            <a:ext cx="10138299" cy="575542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Art. 36 BV </a:t>
            </a:r>
            <a:r>
              <a:rPr lang="de-CH" dirty="0">
                <a:latin typeface="Frutiger LT 57 Cn" panose="020B0606020204020204" pitchFamily="34" charset="0"/>
              </a:rPr>
              <a:t>(vgl. auch Art. 197 StPO)</a:t>
            </a:r>
            <a:r>
              <a:rPr lang="de-CH" sz="2400" dirty="0">
                <a:latin typeface="Frutiger LT 57 Cn" panose="020B0606020204020204" pitchFamily="34" charset="0"/>
              </a:rPr>
              <a:t>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Grundrechtseinschränkungen bedürfen einer gesetzlichen Grundlage; schwerwiegende Einschränkungen müssen im Gesetz selbst vorgesehen sein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Grundrechtseinschränkungen müssen durch öffentliches Interesse oder den Schutz von Grundrechten Dritter gerechtfertigt sein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Einschränkungen von Grundrechten müssen verhältnismässig sein (Eignung, Erforderlichkeit, Zumutbarkeit) </a:t>
            </a:r>
            <a:r>
              <a:rPr lang="de-CH" dirty="0">
                <a:latin typeface="Frutiger LT 57 Cn" panose="020B0606020204020204" pitchFamily="34" charset="0"/>
              </a:rPr>
              <a:t>(vgl. auch Art. 200 StPO: Gewaltanwendung bei Durchsetzung)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Kerngehalt der Grundrechte ist unantastbar</a:t>
            </a:r>
            <a:endParaRPr lang="de-CH" dirty="0">
              <a:latin typeface="Frutiger LT 57 Cn" panose="020B0606020204020204" pitchFamily="34" charset="0"/>
            </a:endParaRPr>
          </a:p>
          <a:p>
            <a:pPr lvl="1">
              <a:spcAft>
                <a:spcPts val="1200"/>
              </a:spcAft>
            </a:pPr>
            <a:endParaRPr lang="de-CH" sz="2400" dirty="0">
              <a:latin typeface="Frutiger LT 57 Cn" panose="020B0606020204020204" pitchFamily="34" charset="0"/>
            </a:endParaRPr>
          </a:p>
          <a:p>
            <a:pPr lvl="1">
              <a:spcAft>
                <a:spcPts val="1200"/>
              </a:spcAft>
            </a:pPr>
            <a:endParaRPr lang="de-CH" sz="2400" dirty="0">
              <a:latin typeface="Frutiger LT 57 Cn" panose="020B0606020204020204" pitchFamily="34" charset="0"/>
            </a:endParaRPr>
          </a:p>
          <a:p>
            <a:pPr lvl="1">
              <a:spcAft>
                <a:spcPts val="1200"/>
              </a:spcAft>
            </a:pPr>
            <a:endParaRPr lang="de-CH" sz="2400" dirty="0">
              <a:latin typeface="Frutiger LT 57 Cn" panose="020B0606020204020204" pitchFamily="34" charset="0"/>
            </a:endParaRPr>
          </a:p>
          <a:p>
            <a:pPr lvl="1">
              <a:spcAft>
                <a:spcPts val="1200"/>
              </a:spcAft>
            </a:pPr>
            <a:endParaRPr lang="de-CH" sz="2400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040855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7D7E6E-F74D-A45C-34AC-4F2F4C4F93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8B1D9A-F95B-11EC-B201-3271F7770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2. Begriff, Rechtsquellen, Abgrenzung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18209208-073B-397E-739E-410542E2C5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89F1BDE-140B-1E7A-5241-E976D5F2B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11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555DCB6-6522-0328-4849-3847A91D0394}"/>
              </a:ext>
            </a:extLst>
          </p:cNvPr>
          <p:cNvSpPr txBox="1"/>
          <p:nvPr/>
        </p:nvSpPr>
        <p:spPr>
          <a:xfrm>
            <a:off x="958787" y="2090172"/>
            <a:ext cx="10138299" cy="255454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Art. 31 f. BV </a:t>
            </a:r>
            <a:r>
              <a:rPr lang="de-CH" dirty="0">
                <a:latin typeface="Frutiger LT 57 Cn" panose="020B0606020204020204" pitchFamily="34" charset="0"/>
              </a:rPr>
              <a:t>(vgl. auch Art. 5 f. EMRK; Art. 9 ff. UN-Pakt II)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Freiheitsentzug nur aufgrund eines Gesetzes </a:t>
            </a:r>
            <a:r>
              <a:rPr lang="de-CH" dirty="0">
                <a:latin typeface="Frutiger LT 57 Cn" panose="020B0606020204020204" pitchFamily="34" charset="0"/>
              </a:rPr>
              <a:t>(Art. 31 Abs. 1 BV)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Möglichkeit, Rechte geltend zu machen </a:t>
            </a:r>
            <a:r>
              <a:rPr lang="de-CH" dirty="0">
                <a:latin typeface="Frutiger LT 57 Cn" panose="020B0606020204020204" pitchFamily="34" charset="0"/>
              </a:rPr>
              <a:t>(Art. 31 Abs. 2 BV; Art. 32 Abs. 2 BV)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Anspruch auf richterliche Beurteilung der Haft </a:t>
            </a:r>
            <a:r>
              <a:rPr lang="de-CH" dirty="0">
                <a:latin typeface="Frutiger LT 57 Cn" panose="020B0606020204020204" pitchFamily="34" charset="0"/>
              </a:rPr>
              <a:t>(Art. 31 Abs. 3 f. BV)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Unschuldsvermutung </a:t>
            </a:r>
            <a:r>
              <a:rPr lang="de-CH" dirty="0">
                <a:latin typeface="Frutiger LT 57 Cn" panose="020B0606020204020204" pitchFamily="34" charset="0"/>
              </a:rPr>
              <a:t>(Art. 32 Abs. 1 BV)</a:t>
            </a:r>
          </a:p>
        </p:txBody>
      </p:sp>
    </p:spTree>
    <p:extLst>
      <p:ext uri="{BB962C8B-B14F-4D97-AF65-F5344CB8AC3E}">
        <p14:creationId xmlns:p14="http://schemas.microsoft.com/office/powerpoint/2010/main" val="55693431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6A957B-089A-9E3B-A1AC-65011021C0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65B3AB-C07D-6538-BF44-37142A5C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2. Begriff, Rechtsquellen, Abgrenzung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1E478A35-F8D2-B3C1-A2AE-7533CB6B1E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F05FE3A-16D4-23BF-A1B7-DC876BA8C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12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FFA80A3-032D-36AB-A624-FAAD5FA07B8D}"/>
              </a:ext>
            </a:extLst>
          </p:cNvPr>
          <p:cNvSpPr txBox="1"/>
          <p:nvPr/>
        </p:nvSpPr>
        <p:spPr>
          <a:xfrm>
            <a:off x="958787" y="2090172"/>
            <a:ext cx="10138299" cy="283154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9. Titel der StPO: Art. 379 ff. StPO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Zwangsmassnahmen sind Verfahrenshandlungen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Verfahrenshandlungen (bzw. Verfügungen, Beschlüsse und Entscheide) können grundsätzlich mit </a:t>
            </a:r>
            <a:r>
              <a:rPr lang="de-CH" sz="2400" b="1" dirty="0">
                <a:latin typeface="Frutiger LT 57 Cn" panose="020B0606020204020204" pitchFamily="34" charset="0"/>
              </a:rPr>
              <a:t>Beschwerde</a:t>
            </a:r>
            <a:r>
              <a:rPr lang="de-CH" sz="2400" dirty="0">
                <a:latin typeface="Frutiger LT 57 Cn" panose="020B0606020204020204" pitchFamily="34" charset="0"/>
              </a:rPr>
              <a:t> angefochten werden </a:t>
            </a:r>
            <a:r>
              <a:rPr lang="de-CH" dirty="0">
                <a:latin typeface="Frutiger LT 57 Cn" panose="020B0606020204020204" pitchFamily="34" charset="0"/>
              </a:rPr>
              <a:t>(Art. 393 Abs. 1 StPO)</a:t>
            </a:r>
          </a:p>
          <a:p>
            <a:pPr>
              <a:spcAft>
                <a:spcPts val="1200"/>
              </a:spcAft>
            </a:pPr>
            <a:endParaRPr lang="de-CH" dirty="0">
              <a:latin typeface="Frutiger LT 57 Cn" panose="020B0606020204020204" pitchFamily="34" charset="0"/>
            </a:endParaRPr>
          </a:p>
          <a:p>
            <a:pPr>
              <a:spcAft>
                <a:spcPts val="1200"/>
              </a:spcAft>
            </a:pPr>
            <a:endParaRPr lang="de-CH" sz="2400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88976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CF9EF2-F015-46AC-E93B-2A94A928BA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1AB8AA-E7B4-A1BE-CB0C-B372C5923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2. Begriff, Rechtsquellen, Abgrenzung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5BBD5E6A-9990-8A17-B0A1-FF1D8CF356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A5FDF2E-4EFB-C18C-5023-0695437FF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13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B6F48F6-B06B-0D0A-5F8E-E84257A9C6A9}"/>
              </a:ext>
            </a:extLst>
          </p:cNvPr>
          <p:cNvSpPr txBox="1"/>
          <p:nvPr/>
        </p:nvSpPr>
        <p:spPr>
          <a:xfrm>
            <a:off x="958787" y="2090172"/>
            <a:ext cx="10138299" cy="307776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Zwangsmassnahmen sind abzugrenzen von: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übrigen Verfahrenshandlungen, z.B.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Akteneinsicht 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Auswahl von Sachverständigen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Beweisabnahmen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243512596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68150D-FA78-6D9E-0CEC-A6E951E816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0BD32F-D2F6-BF0D-707C-2B52EAA8F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2. Begriff, Rechtsquellen, Abgrenzung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9D06E3C3-0269-6AD2-4C37-78CEE94496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672B7C2-D172-7D41-E390-7C2853B57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14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2B613FE-26DF-8E22-10F3-DA857BB90BFC}"/>
              </a:ext>
            </a:extLst>
          </p:cNvPr>
          <p:cNvSpPr txBox="1"/>
          <p:nvPr/>
        </p:nvSpPr>
        <p:spPr>
          <a:xfrm>
            <a:off x="958787" y="2090172"/>
            <a:ext cx="10138299" cy="409342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polizeigesetzlichen (sicherheitspolizeilichen) Eingriffen in Grundrechte, z.B.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BGE 146 IV 11 ff.: Automatische Fahrzeugfahndung und Verkehrsüber-</a:t>
            </a:r>
            <a:r>
              <a:rPr lang="de-CH" sz="2400" dirty="0" err="1">
                <a:latin typeface="Frutiger LT 57 Cn" panose="020B0606020204020204" pitchFamily="34" charset="0"/>
              </a:rPr>
              <a:t>wachung</a:t>
            </a:r>
            <a:r>
              <a:rPr lang="de-CH" sz="2400" dirty="0">
                <a:latin typeface="Frutiger LT 57 Cn" panose="020B0606020204020204" pitchFamily="34" charset="0"/>
              </a:rPr>
              <a:t> (AFV) TG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BGE 145 IV 42 ff.: Videoüberwachung Arbeitsplatz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BGer 7B_254/2022: Migrationsamt lässt Kapo wegen Scheinehe ermitteln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BGer 6B_1409/2019: Polizeikontrolle gemäss BGSA vs. HD gemäss StPO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BGer 6B_499/2024: «polizeiliche Vorermittlungen» und keine StPO-</a:t>
            </a:r>
            <a:r>
              <a:rPr lang="de-CH" sz="2400" dirty="0" err="1">
                <a:latin typeface="Frutiger LT 57 Cn" panose="020B0606020204020204" pitchFamily="34" charset="0"/>
              </a:rPr>
              <a:t>Zm</a:t>
            </a:r>
            <a:r>
              <a:rPr lang="de-CH" sz="2400" dirty="0">
                <a:latin typeface="Frutiger LT 57 Cn" panose="020B0606020204020204" pitchFamily="34" charset="0"/>
              </a:rPr>
              <a:t> trotz Mitteilung der ESBK betr. Glücksspielautomaten </a:t>
            </a:r>
            <a:r>
              <a:rPr lang="de-CH" dirty="0">
                <a:latin typeface="Frutiger LT 57 Cn" panose="020B0606020204020204" pitchFamily="34" charset="0"/>
              </a:rPr>
              <a:t>(vgl. </a:t>
            </a:r>
            <a:r>
              <a:rPr lang="de-CH" cap="small" dirty="0">
                <a:latin typeface="Frutiger LT 57 Cn" panose="020B0606020204020204" pitchFamily="34" charset="0"/>
              </a:rPr>
              <a:t>Konrad Jeker, </a:t>
            </a:r>
            <a:r>
              <a:rPr lang="de-CH" dirty="0">
                <a:latin typeface="Frutiger LT 57 Cn" panose="020B0606020204020204" pitchFamily="34" charset="0"/>
              </a:rPr>
              <a:t>in: strafprozess.ch vom 30.12.2024)</a:t>
            </a:r>
          </a:p>
        </p:txBody>
      </p:sp>
    </p:spTree>
    <p:extLst>
      <p:ext uri="{BB962C8B-B14F-4D97-AF65-F5344CB8AC3E}">
        <p14:creationId xmlns:p14="http://schemas.microsoft.com/office/powerpoint/2010/main" val="2911878707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586A70-7E4E-663F-FD25-E54AD4D0FD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B9D1AD-C689-38A0-D7C2-70168A1CA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3. Allgemeine Bestimmungen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B6AF6143-B4B9-CEB3-201B-60309FA6D3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62526BD-D2BF-ECCB-02A6-0E3160956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15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140D35C-5767-A93D-0B84-6506A23BD4ED}"/>
              </a:ext>
            </a:extLst>
          </p:cNvPr>
          <p:cNvSpPr txBox="1"/>
          <p:nvPr/>
        </p:nvSpPr>
        <p:spPr>
          <a:xfrm>
            <a:off x="958787" y="2090172"/>
            <a:ext cx="10138299" cy="344709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Allgemeine Voraussetzungen für Zwangsmassnahmen </a:t>
            </a:r>
            <a:r>
              <a:rPr lang="de-CH" dirty="0">
                <a:latin typeface="Frutiger LT 57 Cn" panose="020B0606020204020204" pitchFamily="34" charset="0"/>
              </a:rPr>
              <a:t>(Art. 197 StPO):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b="1" dirty="0">
                <a:latin typeface="Frutiger LT 57 Cn" panose="020B0606020204020204" pitchFamily="34" charset="0"/>
              </a:rPr>
              <a:t>Voraussetzungen von Art. 36 BV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b="1" dirty="0">
                <a:latin typeface="Frutiger LT 57 Cn" panose="020B0606020204020204" pitchFamily="34" charset="0"/>
              </a:rPr>
              <a:t>vorbestehender hinreichender Tatverdacht</a:t>
            </a:r>
            <a:r>
              <a:rPr lang="de-CH" sz="2400" dirty="0">
                <a:latin typeface="Frutiger LT 57 Cn" panose="020B0606020204020204" pitchFamily="34" charset="0"/>
              </a:rPr>
              <a:t>: </a:t>
            </a:r>
            <a:r>
              <a:rPr lang="de-CH" dirty="0">
                <a:latin typeface="Frutiger LT 57 Cn" panose="020B0606020204020204" pitchFamily="34" charset="0"/>
              </a:rPr>
              <a:t>(vgl. </a:t>
            </a:r>
            <a:r>
              <a:rPr lang="de-CH" dirty="0" err="1">
                <a:latin typeface="Frutiger LT 57 Cn" panose="020B0606020204020204" pitchFamily="34" charset="0"/>
              </a:rPr>
              <a:t>BStGer</a:t>
            </a:r>
            <a:r>
              <a:rPr lang="de-CH" dirty="0">
                <a:latin typeface="Frutiger LT 57 Cn" panose="020B0606020204020204" pitchFamily="34" charset="0"/>
              </a:rPr>
              <a:t> BE.2018.4 E. 4.1)</a:t>
            </a:r>
            <a:endParaRPr lang="de-CH" sz="2400" dirty="0">
              <a:latin typeface="Frutiger LT 57 Cn" panose="020B0606020204020204" pitchFamily="34" charset="0"/>
            </a:endParaRP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vorläufige Subsumtion unter einen bestimmten Straftatbestand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«löst den Widerspruch auf zwischen der Unschuldsvermutung und dem Einsatz von </a:t>
            </a:r>
            <a:r>
              <a:rPr lang="de-CH" sz="2400" dirty="0" err="1">
                <a:latin typeface="Frutiger LT 57 Cn" panose="020B0606020204020204" pitchFamily="34" charset="0"/>
              </a:rPr>
              <a:t>Zm</a:t>
            </a:r>
            <a:r>
              <a:rPr lang="de-CH" sz="2400" dirty="0">
                <a:latin typeface="Frutiger LT 57 Cn" panose="020B0606020204020204" pitchFamily="34" charset="0"/>
              </a:rPr>
              <a:t> gegen eine </a:t>
            </a:r>
            <a:r>
              <a:rPr lang="de-CH" sz="2400" dirty="0" err="1">
                <a:latin typeface="Frutiger LT 57 Cn" panose="020B0606020204020204" pitchFamily="34" charset="0"/>
              </a:rPr>
              <a:t>bP</a:t>
            </a:r>
            <a:r>
              <a:rPr lang="de-CH" sz="2400" dirty="0">
                <a:latin typeface="Frutiger LT 57 Cn" panose="020B0606020204020204" pitchFamily="34" charset="0"/>
              </a:rPr>
              <a:t>» </a:t>
            </a:r>
            <a:r>
              <a:rPr lang="de-CH" dirty="0">
                <a:latin typeface="Frutiger LT 57 Cn" panose="020B0606020204020204" pitchFamily="34" charset="0"/>
              </a:rPr>
              <a:t>(BSK StPO-</a:t>
            </a:r>
            <a:r>
              <a:rPr lang="de-CH" cap="small" dirty="0">
                <a:latin typeface="Frutiger LT 57 Cn" panose="020B0606020204020204" pitchFamily="34" charset="0"/>
              </a:rPr>
              <a:t>Weber</a:t>
            </a:r>
            <a:r>
              <a:rPr lang="de-CH" dirty="0">
                <a:latin typeface="Frutiger LT 57 Cn" panose="020B0606020204020204" pitchFamily="34" charset="0"/>
              </a:rPr>
              <a:t>, Art. 197 N 8)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Achtung: vgl. Spezialnormen mit abweichenden Bestimmungen</a:t>
            </a:r>
          </a:p>
        </p:txBody>
      </p:sp>
    </p:spTree>
    <p:extLst>
      <p:ext uri="{BB962C8B-B14F-4D97-AF65-F5344CB8AC3E}">
        <p14:creationId xmlns:p14="http://schemas.microsoft.com/office/powerpoint/2010/main" val="1461096559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30E640-6856-E550-6EE5-63127747B6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19124E-63F5-7317-022F-E0A41FFDF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3. Allgemeine Bestimmungen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7B3E932D-01BB-E165-FD3B-2B407264AE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D7B6980-930F-0CD2-0F87-9A7EE2CBE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16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36FB4AB-644C-CB3D-718C-03BFE3766DFA}"/>
              </a:ext>
            </a:extLst>
          </p:cNvPr>
          <p:cNvSpPr txBox="1"/>
          <p:nvPr/>
        </p:nvSpPr>
        <p:spPr>
          <a:xfrm>
            <a:off x="958787" y="2090172"/>
            <a:ext cx="10138299" cy="440120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Zuständigkeit bei Zwangsmassnahmen </a:t>
            </a:r>
            <a:r>
              <a:rPr lang="de-CH" dirty="0">
                <a:latin typeface="Frutiger LT 57 Cn" panose="020B0606020204020204" pitchFamily="34" charset="0"/>
              </a:rPr>
              <a:t>(Art. 198 StPO):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b="1" dirty="0" err="1">
                <a:latin typeface="Frutiger LT 57 Cn" panose="020B0606020204020204" pitchFamily="34" charset="0"/>
              </a:rPr>
              <a:t>StA</a:t>
            </a:r>
            <a:r>
              <a:rPr lang="de-CH" sz="2400" b="1" dirty="0">
                <a:latin typeface="Frutiger LT 57 Cn" panose="020B0606020204020204" pitchFamily="34" charset="0"/>
              </a:rPr>
              <a:t> im Vorverfahren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Gerichte bzw. in dringenden Fällen deren Vorsitzender als VL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Polizei nur, wenn gesetzlich vorgesehen, z.B.: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Fahndung, Anhaltung, vorläufige Festnahme </a:t>
            </a:r>
            <a:r>
              <a:rPr lang="de-CH" dirty="0">
                <a:latin typeface="Frutiger LT 57 Cn" panose="020B0606020204020204" pitchFamily="34" charset="0"/>
              </a:rPr>
              <a:t>(Art. 210 ff. StPO)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nicht invasive DNA-Proben und Erstellung DNA-Profil </a:t>
            </a:r>
            <a:r>
              <a:rPr lang="de-CH" dirty="0">
                <a:latin typeface="Frutiger LT 57 Cn" panose="020B0606020204020204" pitchFamily="34" charset="0"/>
              </a:rPr>
              <a:t>(Art. 255 Abs. 2 StPO)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Wenn «Gefahr in Verzug» bei Durchsuchungen und Beschlagnahmen </a:t>
            </a:r>
            <a:r>
              <a:rPr lang="de-CH" dirty="0">
                <a:latin typeface="Frutiger LT 57 Cn" panose="020B0606020204020204" pitchFamily="34" charset="0"/>
              </a:rPr>
              <a:t>(Art. 241 Abs. 3 bzw. Art. 263 Abs. 3 StPO)</a:t>
            </a:r>
          </a:p>
          <a:p>
            <a:pPr lvl="2">
              <a:spcAft>
                <a:spcPts val="1200"/>
              </a:spcAft>
            </a:pPr>
            <a:endParaRPr lang="de-CH" sz="2400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8781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8E3739-B840-79A6-AF27-329F2D1C7B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DA62B2-2583-3943-1472-9BA04290F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3. Allgemeine Bestimmungen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676A8C2D-7DF0-0747-62F2-2DC7BC811E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BC22ED5-9336-0FA8-976F-A0B8C50AD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17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CB5739A-5FFB-8B58-4B07-31609536B753}"/>
              </a:ext>
            </a:extLst>
          </p:cNvPr>
          <p:cNvSpPr txBox="1"/>
          <p:nvPr/>
        </p:nvSpPr>
        <p:spPr>
          <a:xfrm>
            <a:off x="958787" y="2090172"/>
            <a:ext cx="10138299" cy="276998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Eröffnung der Zwangsmassnahme</a:t>
            </a:r>
            <a:r>
              <a:rPr lang="de-CH" dirty="0">
                <a:latin typeface="Frutiger LT 57 Cn" panose="020B0606020204020204" pitchFamily="34" charset="0"/>
              </a:rPr>
              <a:t>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Normalfall: </a:t>
            </a:r>
            <a:r>
              <a:rPr lang="de-CH" sz="2400" b="1" dirty="0">
                <a:latin typeface="Frutiger LT 57 Cn" panose="020B0606020204020204" pitchFamily="34" charset="0"/>
              </a:rPr>
              <a:t>schriftlich bei Anordnung</a:t>
            </a:r>
            <a:r>
              <a:rPr lang="de-CH" dirty="0">
                <a:latin typeface="Frutiger LT 57 Cn" panose="020B0606020204020204" pitchFamily="34" charset="0"/>
              </a:rPr>
              <a:t> (Art. 199; Art. 80 Abs. 2; Art. 84 ff.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Spezialfall: </a:t>
            </a:r>
            <a:r>
              <a:rPr lang="de-CH" sz="2400" b="1" dirty="0">
                <a:latin typeface="Frutiger LT 57 Cn" panose="020B0606020204020204" pitchFamily="34" charset="0"/>
              </a:rPr>
              <a:t>nachträglich schriftlich</a:t>
            </a:r>
            <a:r>
              <a:rPr lang="de-CH" sz="2400" dirty="0">
                <a:latin typeface="Frutiger LT 57 Cn" panose="020B0606020204020204" pitchFamily="34" charset="0"/>
              </a:rPr>
              <a:t> nach Beendigung bei geheimen Zwangsmassnahmen </a:t>
            </a:r>
            <a:r>
              <a:rPr lang="de-CH" dirty="0">
                <a:latin typeface="Frutiger LT 57 Cn" panose="020B0606020204020204" pitchFamily="34" charset="0"/>
              </a:rPr>
              <a:t>(Art. 279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Anordnung einer </a:t>
            </a:r>
            <a:r>
              <a:rPr lang="de-CH" sz="2400" dirty="0" err="1">
                <a:latin typeface="Frutiger LT 57 Cn" panose="020B0606020204020204" pitchFamily="34" charset="0"/>
              </a:rPr>
              <a:t>Zm</a:t>
            </a:r>
            <a:r>
              <a:rPr lang="de-CH" sz="2400" dirty="0">
                <a:latin typeface="Frutiger LT 57 Cn" panose="020B0606020204020204" pitchFamily="34" charset="0"/>
              </a:rPr>
              <a:t> führt gleichzeitig zur Eröffnung einer Strafuntersuchung </a:t>
            </a:r>
            <a:r>
              <a:rPr lang="de-CH" dirty="0">
                <a:latin typeface="Frutiger LT 57 Cn" panose="020B0606020204020204" pitchFamily="34" charset="0"/>
              </a:rPr>
              <a:t>(Art. 309 Abs. 1 </a:t>
            </a:r>
            <a:r>
              <a:rPr lang="de-CH" dirty="0" err="1">
                <a:latin typeface="Frutiger LT 57 Cn" panose="020B0606020204020204" pitchFamily="34" charset="0"/>
              </a:rPr>
              <a:t>lit</a:t>
            </a:r>
            <a:r>
              <a:rPr lang="de-CH" dirty="0">
                <a:latin typeface="Frutiger LT 57 Cn" panose="020B0606020204020204" pitchFamily="34" charset="0"/>
              </a:rPr>
              <a:t>. b StPO)</a:t>
            </a:r>
          </a:p>
        </p:txBody>
      </p:sp>
    </p:spTree>
    <p:extLst>
      <p:ext uri="{BB962C8B-B14F-4D97-AF65-F5344CB8AC3E}">
        <p14:creationId xmlns:p14="http://schemas.microsoft.com/office/powerpoint/2010/main" val="3485693780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CA49A6-B83B-7C8D-B8DC-A3B53320BF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3EA881-42EF-7DAA-81F7-FE2E839F5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4. Vorladung, Vorführung und Fahndung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D81A1FAE-A2A0-95F1-83BE-D0DFC4E8CA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177C93E-7BE0-E552-C516-8F1B54443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18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8945358-772B-0427-8012-54CB7A01AEEF}"/>
              </a:ext>
            </a:extLst>
          </p:cNvPr>
          <p:cNvSpPr txBox="1"/>
          <p:nvPr/>
        </p:nvSpPr>
        <p:spPr>
          <a:xfrm>
            <a:off x="958787" y="2090172"/>
            <a:ext cx="10138299" cy="433965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Vorladung </a:t>
            </a:r>
            <a:r>
              <a:rPr lang="de-CH" dirty="0">
                <a:latin typeface="Frutiger LT 57 Cn" panose="020B0606020204020204" pitchFamily="34" charset="0"/>
              </a:rPr>
              <a:t>(Art. 201 ff. StPO)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Polizeiliche Vorführung </a:t>
            </a:r>
            <a:r>
              <a:rPr lang="de-CH" dirty="0">
                <a:latin typeface="Frutiger LT 57 Cn" panose="020B0606020204020204" pitchFamily="34" charset="0"/>
              </a:rPr>
              <a:t>(Art. 207 ff. StPO):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Zuständigkeit VL </a:t>
            </a:r>
            <a:r>
              <a:rPr lang="de-CH" dirty="0">
                <a:latin typeface="Frutiger LT 57 Cn" panose="020B0606020204020204" pitchFamily="34" charset="0"/>
              </a:rPr>
              <a:t>(Art. 207 Abs. 2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bei Missachtung Vorladung bzw. Befürchtung der Missachtung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bei Notwendigkeit der Anwesenheit bei Vergehen oder Verbrechen (auch bei Zeugen möglich)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bei dringendem Tatverdacht bzgl. Vergehen oder Verbrechen und vermuteten Haftgründen (meist Vorstufe zur U-Haft) </a:t>
            </a:r>
            <a:r>
              <a:rPr lang="de-CH" dirty="0">
                <a:latin typeface="Frutiger LT 57 Cn" panose="020B0606020204020204" pitchFamily="34" charset="0"/>
              </a:rPr>
              <a:t>(Art. 207 Abs. 1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endParaRPr lang="de-CH" sz="2400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1933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6ECA3D-9CE4-62FB-0A7B-4AF48701E6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BB3F03-19C3-2467-9E02-3E2E4234C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4. Vorladung, Vorführung und Fahndung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99D34FA8-D20F-D2C0-C02B-B8AC3F64CE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1D0293B-C3F0-AF09-0AA7-3BBD91EE2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19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9D1FAE7-BEE7-031F-459C-F19A8710F5B2}"/>
              </a:ext>
            </a:extLst>
          </p:cNvPr>
          <p:cNvSpPr txBox="1"/>
          <p:nvPr/>
        </p:nvSpPr>
        <p:spPr>
          <a:xfrm>
            <a:off x="958787" y="2090172"/>
            <a:ext cx="10138299" cy="203132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Fahndung </a:t>
            </a:r>
            <a:r>
              <a:rPr lang="de-CH" dirty="0">
                <a:latin typeface="Frutiger LT 57 Cn" panose="020B0606020204020204" pitchFamily="34" charset="0"/>
              </a:rPr>
              <a:t>(Art. 210 ff.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Zuständigkeit: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, Ü-</a:t>
            </a:r>
            <a:r>
              <a:rPr lang="de-CH" sz="2400" dirty="0" err="1">
                <a:latin typeface="Frutiger LT 57 Cn" panose="020B0606020204020204" pitchFamily="34" charset="0"/>
              </a:rPr>
              <a:t>Stb</a:t>
            </a:r>
            <a:r>
              <a:rPr lang="de-CH" sz="2400" dirty="0">
                <a:latin typeface="Frutiger LT 57 Cn" panose="020B0606020204020204" pitchFamily="34" charset="0"/>
              </a:rPr>
              <a:t>, Gerichte, in dringenden Fällen Polizei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Voraussetzung 1: dringender Tatverdacht bzgl. Vergehen oder Verbrechen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Voraussetzung 2: Haftgründe zu vermuten</a:t>
            </a:r>
          </a:p>
        </p:txBody>
      </p:sp>
    </p:spTree>
    <p:extLst>
      <p:ext uri="{BB962C8B-B14F-4D97-AF65-F5344CB8AC3E}">
        <p14:creationId xmlns:p14="http://schemas.microsoft.com/office/powerpoint/2010/main" val="401150020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FF9E65-FF50-4916-7874-B6E35429F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Inhalt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67137093-ED42-385F-452B-6F3A12166D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FCDBA6D-088C-5544-DF49-8631DDD24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2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52B4392-0DA1-39FF-70E4-DA96FB61306C}"/>
              </a:ext>
            </a:extLst>
          </p:cNvPr>
          <p:cNvSpPr txBox="1"/>
          <p:nvPr/>
        </p:nvSpPr>
        <p:spPr>
          <a:xfrm>
            <a:off x="1026850" y="2102232"/>
            <a:ext cx="10138299" cy="415498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540000">
              <a:buAutoNum type="arabicPeriod"/>
            </a:pPr>
            <a:r>
              <a:rPr lang="de-CH" sz="2400" dirty="0">
                <a:latin typeface="Frutiger LT 57 Cn" panose="020B0606020204020204" pitchFamily="34" charset="0"/>
              </a:rPr>
              <a:t>Einleitung</a:t>
            </a:r>
          </a:p>
          <a:p>
            <a:pPr marL="342900" indent="-540000">
              <a:buAutoNum type="arabicPeriod"/>
            </a:pPr>
            <a:r>
              <a:rPr lang="de-CH" sz="2400" dirty="0">
                <a:latin typeface="Frutiger LT 57 Cn" panose="020B0606020204020204" pitchFamily="34" charset="0"/>
              </a:rPr>
              <a:t>Begriff, Rechtsquellen, Abgrenzung</a:t>
            </a:r>
          </a:p>
          <a:p>
            <a:pPr marL="342900" indent="-540000">
              <a:buAutoNum type="arabicPeriod"/>
            </a:pPr>
            <a:r>
              <a:rPr lang="de-CH" sz="2400" dirty="0">
                <a:latin typeface="Frutiger LT 57 Cn" panose="020B0606020204020204" pitchFamily="34" charset="0"/>
              </a:rPr>
              <a:t>Allgemeine Bestimmungen</a:t>
            </a:r>
          </a:p>
          <a:p>
            <a:pPr marL="342900" indent="-540000">
              <a:buAutoNum type="arabicPeriod"/>
            </a:pPr>
            <a:r>
              <a:rPr lang="de-CH" sz="2400" dirty="0">
                <a:latin typeface="Frutiger LT 57 Cn" panose="020B0606020204020204" pitchFamily="34" charset="0"/>
              </a:rPr>
              <a:t>Vorladung, Vorführung und Fahndung</a:t>
            </a:r>
          </a:p>
          <a:p>
            <a:pPr marL="342900" indent="-540000">
              <a:buAutoNum type="arabicPeriod"/>
            </a:pPr>
            <a:r>
              <a:rPr lang="de-CH" sz="2400" dirty="0">
                <a:latin typeface="Frutiger LT 57 Cn" panose="020B0606020204020204" pitchFamily="34" charset="0"/>
              </a:rPr>
              <a:t>Freiheitsentzug, Untersuchungs- / Sicherheitshaft</a:t>
            </a:r>
          </a:p>
          <a:p>
            <a:pPr marL="342900" indent="-540000">
              <a:buAutoNum type="arabicPeriod"/>
            </a:pPr>
            <a:r>
              <a:rPr lang="de-CH" sz="2400" dirty="0">
                <a:latin typeface="Frutiger LT 57 Cn" panose="020B0606020204020204" pitchFamily="34" charset="0"/>
              </a:rPr>
              <a:t>Durchsuchungen und Untersuchungen</a:t>
            </a:r>
          </a:p>
          <a:p>
            <a:pPr marL="342900" indent="-540000">
              <a:buAutoNum type="arabicPeriod"/>
            </a:pPr>
            <a:r>
              <a:rPr lang="de-CH" sz="2400" dirty="0">
                <a:latin typeface="Frutiger LT 57 Cn" panose="020B0606020204020204" pitchFamily="34" charset="0"/>
              </a:rPr>
              <a:t>DNA-Analysen</a:t>
            </a:r>
          </a:p>
          <a:p>
            <a:pPr marL="342900" indent="-540000">
              <a:buAutoNum type="arabicPeriod"/>
            </a:pPr>
            <a:r>
              <a:rPr lang="de-CH" sz="2400" dirty="0">
                <a:latin typeface="Frutiger LT 57 Cn" panose="020B0606020204020204" pitchFamily="34" charset="0"/>
              </a:rPr>
              <a:t>Erkennungsdienstliche Erfassung etc.</a:t>
            </a:r>
          </a:p>
          <a:p>
            <a:pPr marL="342900" indent="-540000">
              <a:buAutoNum type="arabicPeriod"/>
            </a:pPr>
            <a:r>
              <a:rPr lang="de-CH" sz="2400" dirty="0">
                <a:latin typeface="Frutiger LT 57 Cn" panose="020B0606020204020204" pitchFamily="34" charset="0"/>
              </a:rPr>
              <a:t>Beschlagnahme</a:t>
            </a:r>
          </a:p>
          <a:p>
            <a:pPr marL="342900" indent="-540000">
              <a:buAutoNum type="arabicPeriod"/>
            </a:pPr>
            <a:r>
              <a:rPr lang="de-CH" sz="2400" dirty="0">
                <a:latin typeface="Frutiger LT 57 Cn" panose="020B0606020204020204" pitchFamily="34" charset="0"/>
              </a:rPr>
              <a:t>Geheime Überwachungsmassnahmen</a:t>
            </a:r>
          </a:p>
          <a:p>
            <a:pPr marL="342900" indent="-540000">
              <a:buAutoNum type="arabicPeriod"/>
            </a:pPr>
            <a:r>
              <a:rPr lang="de-CH" sz="2400" dirty="0">
                <a:latin typeface="Frutiger LT 57 Cn" panose="020B0606020204020204" pitchFamily="34" charset="0"/>
              </a:rPr>
              <a:t>Fragen ???</a:t>
            </a:r>
          </a:p>
        </p:txBody>
      </p:sp>
      <p:sp>
        <p:nvSpPr>
          <p:cNvPr id="10" name="Pfeil: nach rechts 9">
            <a:extLst>
              <a:ext uri="{FF2B5EF4-FFF2-40B4-BE49-F238E27FC236}">
                <a16:creationId xmlns:a16="http://schemas.microsoft.com/office/drawing/2014/main" id="{5BE2FE8C-F2B1-85DD-2A92-29373D359251}"/>
              </a:ext>
            </a:extLst>
          </p:cNvPr>
          <p:cNvSpPr/>
          <p:nvPr/>
        </p:nvSpPr>
        <p:spPr>
          <a:xfrm>
            <a:off x="4143737" y="-972273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3478368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74FA73-FBA6-5548-7446-93909D881D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3B4A56-EDD1-BA4A-0D8F-6D3493840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>
            <a:normAutofit fontScale="90000"/>
          </a:bodyPr>
          <a:lstStyle/>
          <a:p>
            <a:r>
              <a:rPr lang="de-CH" dirty="0">
                <a:latin typeface="Frutiger LT 57 Cn" panose="020B0606020204020204" pitchFamily="34" charset="0"/>
              </a:rPr>
              <a:t>5. Freiheitsentzug, Untersuchungs- / Sicherheitshaft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B5CA8604-AD11-E3F3-A460-B8E312AE0D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6C119F6-E9FA-ED72-1C9B-7CD3B880F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20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4973C68-7B7C-8C58-8D19-9E6D1329CDC6}"/>
              </a:ext>
            </a:extLst>
          </p:cNvPr>
          <p:cNvSpPr txBox="1"/>
          <p:nvPr/>
        </p:nvSpPr>
        <p:spPr>
          <a:xfrm>
            <a:off x="958787" y="2090172"/>
            <a:ext cx="10138299" cy="424731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b="1" dirty="0">
                <a:latin typeface="Frutiger LT 57 Cn" panose="020B0606020204020204" pitchFamily="34" charset="0"/>
              </a:rPr>
              <a:t>Grundsatz: </a:t>
            </a:r>
            <a:r>
              <a:rPr lang="de-CH" sz="2400" b="1" dirty="0" err="1">
                <a:latin typeface="Frutiger LT 57 Cn" panose="020B0606020204020204" pitchFamily="34" charset="0"/>
              </a:rPr>
              <a:t>bP</a:t>
            </a:r>
            <a:r>
              <a:rPr lang="de-CH" sz="2400" b="1" dirty="0">
                <a:latin typeface="Frutiger LT 57 Cn" panose="020B0606020204020204" pitchFamily="34" charset="0"/>
              </a:rPr>
              <a:t> ist frei</a:t>
            </a:r>
            <a:r>
              <a:rPr lang="de-CH" sz="2400" dirty="0">
                <a:latin typeface="Frutiger LT 57 Cn" panose="020B0606020204020204" pitchFamily="34" charset="0"/>
              </a:rPr>
              <a:t>, bis rechtskräftiges Urteil Freiheitsstrafe anordnet! </a:t>
            </a:r>
            <a:r>
              <a:rPr lang="de-CH" dirty="0">
                <a:latin typeface="Frutiger LT 57 Cn" panose="020B0606020204020204" pitchFamily="34" charset="0"/>
              </a:rPr>
              <a:t>(Art. 212    Abs. 1 StPO; Art. 32 Abs. 1 BV)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Polizeiliche Anhaltung: 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Kann-Bestimmung «im Interesse der Aufklärung einer Straftat» inkl. Verbringen auf Polizeiposten und Abklärung der Identität «wenn nötig» </a:t>
            </a:r>
            <a:r>
              <a:rPr lang="de-CH" dirty="0">
                <a:latin typeface="Frutiger LT 57 Cn" panose="020B0606020204020204" pitchFamily="34" charset="0"/>
              </a:rPr>
              <a:t>(Art. 215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Verhältnismässigkeit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max. 3 Std. exkl. Dauer einer EV </a:t>
            </a:r>
            <a:r>
              <a:rPr lang="de-CH" dirty="0">
                <a:latin typeface="Frutiger LT 57 Cn" panose="020B0606020204020204" pitchFamily="34" charset="0"/>
              </a:rPr>
              <a:t>(BGE 146 IV 231, E. 2.3.2; vgl. Art. 219 Abs. 5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Schnittstelle von sicherheitspolizeilicher Massnahme und </a:t>
            </a:r>
            <a:r>
              <a:rPr lang="de-CH" sz="2400" dirty="0" err="1">
                <a:latin typeface="Frutiger LT 57 Cn" panose="020B0606020204020204" pitchFamily="34" charset="0"/>
              </a:rPr>
              <a:t>Zm</a:t>
            </a:r>
            <a:r>
              <a:rPr lang="de-CH" sz="2400" dirty="0">
                <a:latin typeface="Frutiger LT 57 Cn" panose="020B0606020204020204" pitchFamily="34" charset="0"/>
              </a:rPr>
              <a:t> gemäss StPO</a:t>
            </a:r>
          </a:p>
          <a:p>
            <a:pPr lvl="1">
              <a:spcAft>
                <a:spcPts val="1200"/>
              </a:spcAft>
            </a:pPr>
            <a:endParaRPr lang="de-CH" sz="2400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4018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291762-F727-533D-A11D-64130B3107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95F240-6720-5EB0-B57D-02CE7FA16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>
            <a:normAutofit fontScale="90000"/>
          </a:bodyPr>
          <a:lstStyle/>
          <a:p>
            <a:r>
              <a:rPr lang="de-CH" dirty="0">
                <a:latin typeface="Frutiger LT 57 Cn" panose="020B0606020204020204" pitchFamily="34" charset="0"/>
              </a:rPr>
              <a:t>5. Freiheitsentzug, Untersuchungs- / Sicherheitshaft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ED48B927-5A5C-AD4F-7B3D-9EDCDA6FB7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8F7718C-726B-1DC0-069F-11DF8C64D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21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135DB12-8465-9FB4-4740-90C950B4E2B5}"/>
              </a:ext>
            </a:extLst>
          </p:cNvPr>
          <p:cNvSpPr txBox="1"/>
          <p:nvPr/>
        </p:nvSpPr>
        <p:spPr>
          <a:xfrm>
            <a:off x="958787" y="2090172"/>
            <a:ext cx="10138299" cy="464742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Vorläufige Festnahme: Polizei muss </a:t>
            </a:r>
            <a:r>
              <a:rPr lang="de-CH" sz="2400" dirty="0" err="1">
                <a:latin typeface="Frutiger LT 57 Cn" panose="020B0606020204020204" pitchFamily="34" charset="0"/>
              </a:rPr>
              <a:t>bP</a:t>
            </a:r>
            <a:r>
              <a:rPr lang="de-CH" sz="2400" dirty="0">
                <a:latin typeface="Frutiger LT 57 Cn" panose="020B0606020204020204" pitchFamily="34" charset="0"/>
              </a:rPr>
              <a:t> vorläufig festnehmen, wenn sie: </a:t>
            </a:r>
            <a:r>
              <a:rPr lang="de-CH" dirty="0">
                <a:latin typeface="Frutiger LT 57 Cn" panose="020B0606020204020204" pitchFamily="34" charset="0"/>
              </a:rPr>
              <a:t>(Art. 217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bei Vergehen oder Verbrechen </a:t>
            </a:r>
            <a:r>
              <a:rPr lang="de-CH" sz="2400" dirty="0" err="1">
                <a:latin typeface="Frutiger LT 57 Cn" panose="020B0606020204020204" pitchFamily="34" charset="0"/>
              </a:rPr>
              <a:t>inflagranti</a:t>
            </a:r>
            <a:r>
              <a:rPr lang="de-CH" sz="2400" dirty="0">
                <a:latin typeface="Frutiger LT 57 Cn" panose="020B0606020204020204" pitchFamily="34" charset="0"/>
              </a:rPr>
              <a:t> ertappt wird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zur Verhaftung ausgeschrieben ist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«zuverlässiger» Verdacht eines Vergehens oder Verbrechens besteht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Verdacht einer blossen Übertretung und zudem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Personalien nicht bekannt gibt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kein Wohnsitz und keine Sicherheit für Busse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nötig ist, um vor weiteren Übertretungen abzuhalten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endParaRPr lang="de-CH" sz="2400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910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AE36D2-4F2F-E423-6B2D-04D5844288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7E963D-DFFD-E959-D6B3-F0FC3AA9D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>
            <a:normAutofit fontScale="90000"/>
          </a:bodyPr>
          <a:lstStyle/>
          <a:p>
            <a:r>
              <a:rPr lang="de-CH" dirty="0">
                <a:latin typeface="Frutiger LT 57 Cn" panose="020B0606020204020204" pitchFamily="34" charset="0"/>
              </a:rPr>
              <a:t>5. Freiheitsentzug, Untersuchungs- / Sicherheitshaft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0F5146B7-28F0-A200-8AC4-A067555685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E4EE0AA-9BB8-75A6-104A-84F3B6D47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22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2C952C1-36A3-23AB-2FB5-6ED89BC68ED6}"/>
              </a:ext>
            </a:extLst>
          </p:cNvPr>
          <p:cNvSpPr txBox="1"/>
          <p:nvPr/>
        </p:nvSpPr>
        <p:spPr>
          <a:xfrm>
            <a:off x="958787" y="2090172"/>
            <a:ext cx="10138299" cy="344709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Vorgehen bei vorläufiger Festnahme: </a:t>
            </a:r>
            <a:r>
              <a:rPr lang="de-CH" dirty="0">
                <a:latin typeface="Frutiger LT 57 Cn" panose="020B0606020204020204" pitchFamily="34" charset="0"/>
              </a:rPr>
              <a:t>(Art. 219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«unverzügliche» Identitätsfeststellung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b="1" dirty="0">
                <a:latin typeface="Frutiger LT 57 Cn" panose="020B0606020204020204" pitchFamily="34" charset="0"/>
              </a:rPr>
              <a:t>Miranda-</a:t>
            </a:r>
            <a:r>
              <a:rPr lang="de-CH" sz="2400" b="1" dirty="0" err="1">
                <a:latin typeface="Frutiger LT 57 Cn" panose="020B0606020204020204" pitchFamily="34" charset="0"/>
              </a:rPr>
              <a:t>Warnings</a:t>
            </a:r>
            <a:r>
              <a:rPr lang="de-CH" sz="2400" dirty="0">
                <a:latin typeface="Frutiger LT 57 Cn" panose="020B0606020204020204" pitchFamily="34" charset="0"/>
              </a:rPr>
              <a:t>: Aufklärung in verständlicher Sprache über die Vorwürfe und die Rechte </a:t>
            </a:r>
            <a:r>
              <a:rPr lang="de-CH" dirty="0">
                <a:latin typeface="Frutiger LT 57 Cn" panose="020B0606020204020204" pitchFamily="34" charset="0"/>
              </a:rPr>
              <a:t>(Art. 219 Abs. 1 StPO; vgl. auch Art. 158 Abs. 1 StPO: «zu Beginn der 1. EV»)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Polizeiliche EV </a:t>
            </a:r>
            <a:r>
              <a:rPr lang="de-CH" dirty="0">
                <a:latin typeface="Frutiger LT 57 Cn" panose="020B0606020204020204" pitchFamily="34" charset="0"/>
              </a:rPr>
              <a:t>(Art. 219 Abs. 2 </a:t>
            </a:r>
            <a:r>
              <a:rPr lang="de-CH" dirty="0" err="1">
                <a:latin typeface="Frutiger LT 57 Cn" panose="020B0606020204020204" pitchFamily="34" charset="0"/>
              </a:rPr>
              <a:t>i.V.m</a:t>
            </a:r>
            <a:r>
              <a:rPr lang="de-CH" dirty="0">
                <a:latin typeface="Frutiger LT 57 Cn" panose="020B0606020204020204" pitchFamily="34" charset="0"/>
              </a:rPr>
              <a:t>. Art. 159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Information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(Art. 219 Abs. 1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Entlassung bzw. Zuführung an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 innerhalb von </a:t>
            </a:r>
            <a:r>
              <a:rPr lang="de-CH" sz="2400" b="1" dirty="0">
                <a:latin typeface="Frutiger LT 57 Cn" panose="020B0606020204020204" pitchFamily="34" charset="0"/>
              </a:rPr>
              <a:t>24 Std.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(Art. 219 Abs. 3 f. StPO)</a:t>
            </a:r>
          </a:p>
        </p:txBody>
      </p:sp>
    </p:spTree>
    <p:extLst>
      <p:ext uri="{BB962C8B-B14F-4D97-AF65-F5344CB8AC3E}">
        <p14:creationId xmlns:p14="http://schemas.microsoft.com/office/powerpoint/2010/main" val="1274850233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A27E20-1A8C-7BC6-B573-BF1C87DF7C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1655C1-9670-ED46-8D22-9703C3183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>
            <a:normAutofit fontScale="90000"/>
          </a:bodyPr>
          <a:lstStyle/>
          <a:p>
            <a:r>
              <a:rPr lang="de-CH" dirty="0">
                <a:latin typeface="Frutiger LT 57 Cn" panose="020B0606020204020204" pitchFamily="34" charset="0"/>
              </a:rPr>
              <a:t>5. Freiheitsentzug, Untersuchungs- / Sicherheitshaft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31D053B5-3142-C818-07C2-BDB363AEC3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45579DB-B104-FED3-0167-3B09FA3E2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23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887B2B4-31E1-4E5F-BA63-C6300C7BA3D8}"/>
              </a:ext>
            </a:extLst>
          </p:cNvPr>
          <p:cNvSpPr txBox="1"/>
          <p:nvPr/>
        </p:nvSpPr>
        <p:spPr>
          <a:xfrm>
            <a:off x="958787" y="2090172"/>
            <a:ext cx="10138299" cy="329320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«Miranda-</a:t>
            </a:r>
            <a:r>
              <a:rPr lang="de-CH" sz="2400" dirty="0" err="1">
                <a:latin typeface="Frutiger LT 57 Cn" panose="020B0606020204020204" pitchFamily="34" charset="0"/>
              </a:rPr>
              <a:t>Warnings</a:t>
            </a:r>
            <a:r>
              <a:rPr lang="de-CH" sz="2400" dirty="0">
                <a:latin typeface="Frutiger LT 57 Cn" panose="020B0606020204020204" pitchFamily="34" charset="0"/>
              </a:rPr>
              <a:t>»: Hinweise bei der ersten EV </a:t>
            </a:r>
            <a:r>
              <a:rPr lang="de-CH" dirty="0">
                <a:latin typeface="Frutiger LT 57 Cn" panose="020B0606020204020204" pitchFamily="34" charset="0"/>
              </a:rPr>
              <a:t>(Art. 219 Abs. 1 </a:t>
            </a:r>
            <a:r>
              <a:rPr lang="de-CH" dirty="0" err="1">
                <a:latin typeface="Frutiger LT 57 Cn" panose="020B0606020204020204" pitchFamily="34" charset="0"/>
              </a:rPr>
              <a:t>i.V.m</a:t>
            </a:r>
            <a:r>
              <a:rPr lang="de-CH" dirty="0">
                <a:latin typeface="Frutiger LT 57 Cn" panose="020B0606020204020204" pitchFamily="34" charset="0"/>
              </a:rPr>
              <a:t>. Art. 158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Vorverfahren eingeleitet mit </a:t>
            </a:r>
            <a:r>
              <a:rPr lang="de-CH" sz="2400" b="1" dirty="0">
                <a:latin typeface="Frutiger LT 57 Cn" panose="020B0606020204020204" pitchFamily="34" charset="0"/>
              </a:rPr>
              <a:t>konkreten</a:t>
            </a:r>
            <a:r>
              <a:rPr lang="de-CH" sz="2400" dirty="0">
                <a:latin typeface="Frutiger LT 57 Cn" panose="020B0606020204020204" pitchFamily="34" charset="0"/>
              </a:rPr>
              <a:t> Straftaten als Gegenstand: unzulässig, während EV neue Vorhalte zu machen und neue Fragen zu anderen Delikten zu stellen </a:t>
            </a:r>
            <a:r>
              <a:rPr lang="de-CH" dirty="0">
                <a:latin typeface="Frutiger LT 57 Cn" panose="020B0606020204020204" pitchFamily="34" charset="0"/>
              </a:rPr>
              <a:t>(vgl. BSK StPO-</a:t>
            </a:r>
            <a:r>
              <a:rPr lang="de-CH" cap="small" dirty="0">
                <a:latin typeface="Frutiger LT 57 Cn" panose="020B0606020204020204" pitchFamily="34" charset="0"/>
              </a:rPr>
              <a:t>Ruckstuhl</a:t>
            </a:r>
            <a:r>
              <a:rPr lang="de-CH" dirty="0">
                <a:latin typeface="Frutiger LT 57 Cn" panose="020B0606020204020204" pitchFamily="34" charset="0"/>
              </a:rPr>
              <a:t>, Art. 158 N 21 f.)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b="1" dirty="0">
                <a:latin typeface="Frutiger LT 57 Cn" panose="020B0606020204020204" pitchFamily="34" charset="0"/>
              </a:rPr>
              <a:t>Aussage- und Mitwirkungsverweigerungsrecht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b="1" dirty="0">
                <a:latin typeface="Frutiger LT 57 Cn" panose="020B0606020204020204" pitchFamily="34" charset="0"/>
              </a:rPr>
              <a:t>Verteidigung</a:t>
            </a:r>
            <a:r>
              <a:rPr lang="de-CH" sz="2400" dirty="0">
                <a:latin typeface="Frutiger LT 57 Cn" panose="020B0606020204020204" pitchFamily="34" charset="0"/>
              </a:rPr>
              <a:t> beiziehen bzw. amtliche Verteidigung beantragen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b="1" dirty="0">
                <a:latin typeface="Frutiger LT 57 Cn" panose="020B0606020204020204" pitchFamily="34" charset="0"/>
              </a:rPr>
              <a:t>Übersetzer</a:t>
            </a:r>
            <a:r>
              <a:rPr lang="de-CH" sz="2400" dirty="0">
                <a:latin typeface="Frutiger LT 57 Cn" panose="020B0606020204020204" pitchFamily="34" charset="0"/>
              </a:rPr>
              <a:t> verlangen</a:t>
            </a:r>
          </a:p>
        </p:txBody>
      </p:sp>
    </p:spTree>
    <p:extLst>
      <p:ext uri="{BB962C8B-B14F-4D97-AF65-F5344CB8AC3E}">
        <p14:creationId xmlns:p14="http://schemas.microsoft.com/office/powerpoint/2010/main" val="3371175747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B435ED-C6FF-0BA0-491C-4FD42B8EAB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8DC595-AE69-EC90-0167-2701160F6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>
            <a:normAutofit fontScale="90000"/>
          </a:bodyPr>
          <a:lstStyle/>
          <a:p>
            <a:r>
              <a:rPr lang="de-CH" dirty="0">
                <a:latin typeface="Frutiger LT 57 Cn" panose="020B0606020204020204" pitchFamily="34" charset="0"/>
              </a:rPr>
              <a:t>5. Freiheitsentzug, Untersuchungs- / Sicherheitshaft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357A5A43-8CBA-2215-5F84-CE58C63038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9CD8E69-45B9-F3B4-7A8A-1167F0AC2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24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F6CDB1D-C432-9E7E-E95D-EF0C9071875E}"/>
              </a:ext>
            </a:extLst>
          </p:cNvPr>
          <p:cNvSpPr txBox="1"/>
          <p:nvPr/>
        </p:nvSpPr>
        <p:spPr>
          <a:xfrm>
            <a:off x="958787" y="2090172"/>
            <a:ext cx="10138299" cy="366254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Fehlende oder falsche Hinweise i.S.v. Art. 158 StPO führen zur </a:t>
            </a:r>
            <a:r>
              <a:rPr lang="de-CH" sz="2400" b="1" dirty="0">
                <a:latin typeface="Frutiger LT 57 Cn" panose="020B0606020204020204" pitchFamily="34" charset="0"/>
              </a:rPr>
              <a:t>absoluten Unverwertbarkeit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(Art. 158 Abs. 2 und Art. 141 Abs. 1 StPO; BSK StPO-</a:t>
            </a:r>
            <a:r>
              <a:rPr lang="de-CH" cap="small" dirty="0">
                <a:latin typeface="Frutiger LT 57 Cn" panose="020B0606020204020204" pitchFamily="34" charset="0"/>
              </a:rPr>
              <a:t>Ruckstuhl</a:t>
            </a:r>
            <a:r>
              <a:rPr lang="de-CH" dirty="0">
                <a:latin typeface="Frutiger LT 57 Cn" panose="020B0606020204020204" pitchFamily="34" charset="0"/>
              </a:rPr>
              <a:t>, Art. 158 N 33 ff.)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bei vorläufiger Festnahme ist Vorverfahren materiell eröffnet mit den entsprechenden Konsequenzen </a:t>
            </a:r>
            <a:r>
              <a:rPr lang="de-CH" dirty="0">
                <a:latin typeface="Frutiger LT 57 Cn" panose="020B0606020204020204" pitchFamily="34" charset="0"/>
              </a:rPr>
              <a:t>(Art. 219 Abs. 1 und Art 309 Abs. 1 StPO), </a:t>
            </a:r>
            <a:r>
              <a:rPr lang="de-CH" sz="2400" dirty="0">
                <a:latin typeface="Frutiger LT 57 Cn" panose="020B0606020204020204" pitchFamily="34" charset="0"/>
              </a:rPr>
              <a:t>z.B.: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Unverwertbarkeit von EV ohne notwendige Verteidigung </a:t>
            </a:r>
            <a:r>
              <a:rPr lang="de-CH" dirty="0">
                <a:latin typeface="Frutiger LT 57 Cn" panose="020B0606020204020204" pitchFamily="34" charset="0"/>
              </a:rPr>
              <a:t>(Art. 131 Abs. 3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u.U. Anspruch auf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-EV </a:t>
            </a:r>
            <a:r>
              <a:rPr lang="de-CH" dirty="0">
                <a:latin typeface="Frutiger LT 57 Cn" panose="020B0606020204020204" pitchFamily="34" charset="0"/>
              </a:rPr>
              <a:t>(Art. 317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förmliche Erledigung des Vorverfahrens durch Einstellung, Strafbefehl oder Anklageerhebung </a:t>
            </a:r>
            <a:r>
              <a:rPr lang="de-CH" dirty="0">
                <a:latin typeface="Frutiger LT 57 Cn" panose="020B0606020204020204" pitchFamily="34" charset="0"/>
              </a:rPr>
              <a:t>(Art. 318 ff. StPO)</a:t>
            </a:r>
          </a:p>
        </p:txBody>
      </p:sp>
    </p:spTree>
    <p:extLst>
      <p:ext uri="{BB962C8B-B14F-4D97-AF65-F5344CB8AC3E}">
        <p14:creationId xmlns:p14="http://schemas.microsoft.com/office/powerpoint/2010/main" val="41244015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9DE506-183B-A6B5-9458-3853F49DE5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A9E92C-056B-D570-6917-71A66B440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>
            <a:normAutofit fontScale="90000"/>
          </a:bodyPr>
          <a:lstStyle/>
          <a:p>
            <a:r>
              <a:rPr lang="de-CH" dirty="0">
                <a:latin typeface="Frutiger LT 57 Cn" panose="020B0606020204020204" pitchFamily="34" charset="0"/>
              </a:rPr>
              <a:t>5. Freiheitsentzug, Untersuchungs- / Sicherheitshaft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DC7AC2D1-AD26-6465-FB45-8B1E4682AE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0358308-1415-F896-3398-68B98DDD2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25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998E490-7A8F-27C5-7F04-4E77F3BCDE7A}"/>
              </a:ext>
            </a:extLst>
          </p:cNvPr>
          <p:cNvSpPr txBox="1"/>
          <p:nvPr/>
        </p:nvSpPr>
        <p:spPr>
          <a:xfrm>
            <a:off x="958787" y="2090172"/>
            <a:ext cx="10138299" cy="350865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Ab Festnahme </a:t>
            </a:r>
            <a:r>
              <a:rPr lang="de-CH" sz="2400" b="1" dirty="0">
                <a:latin typeface="Frutiger LT 57 Cn" panose="020B0606020204020204" pitchFamily="34" charset="0"/>
              </a:rPr>
              <a:t>&lt;24 Std.: </a:t>
            </a:r>
            <a:r>
              <a:rPr lang="de-CH" sz="2400" dirty="0">
                <a:latin typeface="Frutiger LT 57 Cn" panose="020B0606020204020204" pitchFamily="34" charset="0"/>
              </a:rPr>
              <a:t>Entlassung oder </a:t>
            </a:r>
            <a:r>
              <a:rPr lang="de-CH" sz="2400" b="1" dirty="0">
                <a:latin typeface="Frutiger LT 57 Cn" panose="020B0606020204020204" pitchFamily="34" charset="0"/>
              </a:rPr>
              <a:t>Zuführung an </a:t>
            </a:r>
            <a:r>
              <a:rPr lang="de-CH" sz="2400" b="1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, wenn dringender Tatverdacht und mind. 1 besonderer Haftgrund besteht </a:t>
            </a:r>
            <a:r>
              <a:rPr lang="de-CH" dirty="0">
                <a:latin typeface="Frutiger LT 57 Cn" panose="020B0606020204020204" pitchFamily="34" charset="0"/>
              </a:rPr>
              <a:t>(Art. 219 Abs. 3 ff. StPO)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führt «unverzüglich» EV durch (sog. </a:t>
            </a:r>
            <a:r>
              <a:rPr lang="de-CH" sz="2400" b="1" dirty="0">
                <a:latin typeface="Frutiger LT 57 Cn" panose="020B0606020204020204" pitchFamily="34" charset="0"/>
              </a:rPr>
              <a:t>Hafteröffnung</a:t>
            </a:r>
            <a:r>
              <a:rPr lang="de-CH" sz="2400" dirty="0">
                <a:latin typeface="Frutiger LT 57 Cn" panose="020B0606020204020204" pitchFamily="34" charset="0"/>
              </a:rPr>
              <a:t>) mit Gewährung des rechtl. Gehörs und Beweisabnahme </a:t>
            </a:r>
            <a:r>
              <a:rPr lang="de-CH" dirty="0">
                <a:latin typeface="Frutiger LT 57 Cn" panose="020B0606020204020204" pitchFamily="34" charset="0"/>
              </a:rPr>
              <a:t>(Art. 224 Abs. 1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 stellt «unverzüglich», d.h. ab Festnahme </a:t>
            </a:r>
            <a:r>
              <a:rPr lang="de-CH" sz="2400" b="1" dirty="0">
                <a:latin typeface="Frutiger LT 57 Cn" panose="020B0606020204020204" pitchFamily="34" charset="0"/>
              </a:rPr>
              <a:t>&lt;48 Std., Haftantrag ans ZMG </a:t>
            </a:r>
            <a:r>
              <a:rPr lang="de-CH" sz="2400" dirty="0">
                <a:latin typeface="Frutiger LT 57 Cn" panose="020B0606020204020204" pitchFamily="34" charset="0"/>
              </a:rPr>
              <a:t>(Anordnung der U-Haft oder Ersatzmassnahmen) mit kurzer Begründung und Einreichung der «wesentlichen Akten» </a:t>
            </a:r>
            <a:r>
              <a:rPr lang="de-CH" dirty="0">
                <a:latin typeface="Frutiger LT 57 Cn" panose="020B0606020204020204" pitchFamily="34" charset="0"/>
              </a:rPr>
              <a:t>(Art. 224 Abs. 2 StPO)</a:t>
            </a:r>
          </a:p>
        </p:txBody>
      </p:sp>
    </p:spTree>
    <p:extLst>
      <p:ext uri="{BB962C8B-B14F-4D97-AF65-F5344CB8AC3E}">
        <p14:creationId xmlns:p14="http://schemas.microsoft.com/office/powerpoint/2010/main" val="216303016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C3F9A6-2FEA-2931-CA83-2DD053BB9D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FB75E0-4472-F75E-8CF7-B275E1731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>
            <a:normAutofit fontScale="90000"/>
          </a:bodyPr>
          <a:lstStyle/>
          <a:p>
            <a:r>
              <a:rPr lang="de-CH" dirty="0">
                <a:latin typeface="Frutiger LT 57 Cn" panose="020B0606020204020204" pitchFamily="34" charset="0"/>
              </a:rPr>
              <a:t>5. Freiheitsentzug, Untersuchungs- / Sicherheitshaft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A3285B62-2E32-BA04-61D7-7AD8C0029E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7965862-7403-1E7E-C57E-8372A4705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26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4653FA7-20C5-5969-C25E-898CD8FE6D3C}"/>
              </a:ext>
            </a:extLst>
          </p:cNvPr>
          <p:cNvSpPr txBox="1"/>
          <p:nvPr/>
        </p:nvSpPr>
        <p:spPr>
          <a:xfrm>
            <a:off x="958787" y="2090172"/>
            <a:ext cx="10138299" cy="38164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ZMG nach Eingang des Haftantrags: </a:t>
            </a:r>
            <a:r>
              <a:rPr lang="de-CH" dirty="0">
                <a:latin typeface="Frutiger LT 57 Cn" panose="020B0606020204020204" pitchFamily="34" charset="0"/>
              </a:rPr>
              <a:t>(Art. 225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Ansetzung einer mündlichen, nicht öffentlichen Haftverhandlung (alternativ: schriftliches Verfahren bei ausdrücklichem Verzicht auf mündliche Verhandlung)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 nimmt grundsätzlich nicht teil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Akteneinsicht «auf Verlangen»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Abnahme der «verfügbaren» Beweise betr. Tatverdacht und Haftgründe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b="1" dirty="0">
                <a:latin typeface="Frutiger LT 57 Cn" panose="020B0606020204020204" pitchFamily="34" charset="0"/>
              </a:rPr>
              <a:t>Urteil</a:t>
            </a:r>
            <a:r>
              <a:rPr lang="de-CH" sz="2400" dirty="0">
                <a:latin typeface="Frutiger LT 57 Cn" panose="020B0606020204020204" pitchFamily="34" charset="0"/>
              </a:rPr>
              <a:t> &lt;48 Std. nach Eingang Haftantrag, d.h. </a:t>
            </a:r>
            <a:r>
              <a:rPr lang="de-CH" sz="2400" b="1" dirty="0">
                <a:latin typeface="Frutiger LT 57 Cn" panose="020B0606020204020204" pitchFamily="34" charset="0"/>
              </a:rPr>
              <a:t>&lt;96 Std. ab Festnahme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(vgl. BGE 137 IV 118 ff.: entscheidend ist nur die 96 Std.-Frist)</a:t>
            </a:r>
          </a:p>
        </p:txBody>
      </p:sp>
    </p:spTree>
    <p:extLst>
      <p:ext uri="{BB962C8B-B14F-4D97-AF65-F5344CB8AC3E}">
        <p14:creationId xmlns:p14="http://schemas.microsoft.com/office/powerpoint/2010/main" val="2760051436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07BEE7-724B-4406-DD1F-05458A217F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69ADF4-1777-39DF-1A50-AF5D85AF7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>
            <a:normAutofit fontScale="90000"/>
          </a:bodyPr>
          <a:lstStyle/>
          <a:p>
            <a:r>
              <a:rPr lang="de-CH" dirty="0">
                <a:latin typeface="Frutiger LT 57 Cn" panose="020B0606020204020204" pitchFamily="34" charset="0"/>
              </a:rPr>
              <a:t>5. Freiheitsentzug, Untersuchungs- / Sicherheitshaft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1734B7A2-C3B2-0B10-B6D7-73FF3AF957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A18FC0F-859C-5C2D-6B30-7A4C1C139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27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0715C7D-1E2A-628D-61A3-6711FC0C1504}"/>
              </a:ext>
            </a:extLst>
          </p:cNvPr>
          <p:cNvSpPr txBox="1"/>
          <p:nvPr/>
        </p:nvSpPr>
        <p:spPr>
          <a:xfrm>
            <a:off x="958787" y="2090172"/>
            <a:ext cx="10138299" cy="304698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Urteil ZMG: 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Abweisung Haftantrag oder Bestätigung: </a:t>
            </a:r>
            <a:r>
              <a:rPr lang="de-CH" sz="2400" b="1" dirty="0">
                <a:latin typeface="Frutiger LT 57 Cn" panose="020B0606020204020204" pitchFamily="34" charset="0"/>
              </a:rPr>
              <a:t>U-Haft für max. 3 Monate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(Art. 226 Abs. 4 </a:t>
            </a:r>
            <a:r>
              <a:rPr lang="de-CH" dirty="0" err="1">
                <a:latin typeface="Frutiger LT 57 Cn" panose="020B0606020204020204" pitchFamily="34" charset="0"/>
              </a:rPr>
              <a:t>lit</a:t>
            </a:r>
            <a:r>
              <a:rPr lang="de-CH" dirty="0">
                <a:latin typeface="Frutiger LT 57 Cn" panose="020B0606020204020204" pitchFamily="34" charset="0"/>
              </a:rPr>
              <a:t>. a und Art. 227 Abs. 1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Hinweis auf «jederzeitiges» Haftentlassungsgesuch </a:t>
            </a:r>
            <a:r>
              <a:rPr lang="de-CH" dirty="0">
                <a:latin typeface="Frutiger LT 57 Cn" panose="020B0606020204020204" pitchFamily="34" charset="0"/>
              </a:rPr>
              <a:t>(Art. 226 Abs. 3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Alternativ: </a:t>
            </a:r>
            <a:r>
              <a:rPr lang="de-CH" sz="2400" b="1" dirty="0">
                <a:latin typeface="Frutiger LT 57 Cn" panose="020B0606020204020204" pitchFamily="34" charset="0"/>
              </a:rPr>
              <a:t>Ersatzmassnahmen</a:t>
            </a:r>
            <a:r>
              <a:rPr lang="de-CH" sz="2400" dirty="0">
                <a:latin typeface="Frutiger LT 57 Cn" panose="020B0606020204020204" pitchFamily="34" charset="0"/>
              </a:rPr>
              <a:t>, sofern sie den gleichen Zweck wie U-Haft erfüllen; verlangt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 nur Ersatzmassnahmen, darf ZMG nicht U-Haft anordnen </a:t>
            </a:r>
            <a:r>
              <a:rPr lang="de-CH" dirty="0">
                <a:latin typeface="Frutiger LT 57 Cn" panose="020B0606020204020204" pitchFamily="34" charset="0"/>
              </a:rPr>
              <a:t>(Art. 226 Abs. 4 </a:t>
            </a:r>
            <a:r>
              <a:rPr lang="de-CH" dirty="0" err="1">
                <a:latin typeface="Frutiger LT 57 Cn" panose="020B0606020204020204" pitchFamily="34" charset="0"/>
              </a:rPr>
              <a:t>lit</a:t>
            </a:r>
            <a:r>
              <a:rPr lang="de-CH" dirty="0">
                <a:latin typeface="Frutiger LT 57 Cn" panose="020B0606020204020204" pitchFamily="34" charset="0"/>
              </a:rPr>
              <a:t>. c und Art. 237 StPO; BGE 142 IV 29 ff.)</a:t>
            </a:r>
          </a:p>
        </p:txBody>
      </p:sp>
    </p:spTree>
    <p:extLst>
      <p:ext uri="{BB962C8B-B14F-4D97-AF65-F5344CB8AC3E}">
        <p14:creationId xmlns:p14="http://schemas.microsoft.com/office/powerpoint/2010/main" val="2725982735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31505D-455F-DC17-5408-1C3E4BC921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4295D-18EA-0685-5A2A-9B00EA3F2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>
            <a:normAutofit fontScale="90000"/>
          </a:bodyPr>
          <a:lstStyle/>
          <a:p>
            <a:r>
              <a:rPr lang="de-CH" dirty="0">
                <a:latin typeface="Frutiger LT 57 Cn" panose="020B0606020204020204" pitchFamily="34" charset="0"/>
              </a:rPr>
              <a:t>5. Freiheitsentzug, Untersuchungs- / Sicherheitshaft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FDBEEBBC-6A13-9528-F7EE-31ACC3DCAC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776C298-79D2-EF32-D65F-7DAA21323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28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46A8B75-BE04-7C30-31CB-792244F6135D}"/>
              </a:ext>
            </a:extLst>
          </p:cNvPr>
          <p:cNvSpPr txBox="1"/>
          <p:nvPr/>
        </p:nvSpPr>
        <p:spPr>
          <a:xfrm>
            <a:off x="958787" y="2090172"/>
            <a:ext cx="10138299" cy="98488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Verfahren der Anordnung der U-Haft:</a:t>
            </a:r>
          </a:p>
          <a:p>
            <a:pPr>
              <a:spcAft>
                <a:spcPts val="1200"/>
              </a:spcAft>
            </a:pPr>
            <a:endParaRPr lang="de-CH" sz="2400" dirty="0">
              <a:latin typeface="Frutiger LT 57 Cn" panose="020B0606020204020204" pitchFamily="34" charset="0"/>
            </a:endParaRPr>
          </a:p>
        </p:txBody>
      </p:sp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F481116-9099-149B-1228-2DC33075E8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4994814"/>
              </p:ext>
            </p:extLst>
          </p:nvPr>
        </p:nvGraphicFramePr>
        <p:xfrm>
          <a:off x="2032000" y="1926772"/>
          <a:ext cx="8128000" cy="4656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54379423"/>
      </p:ext>
    </p:extLst>
  </p:cSld>
  <p:clrMapOvr>
    <a:masterClrMapping/>
  </p:clrMapOvr>
  <p:transition spd="slow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2EE64F-F194-A668-6CEE-336838FE59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BE7F6-97D8-CFFF-7238-66158059A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>
            <a:normAutofit fontScale="90000"/>
          </a:bodyPr>
          <a:lstStyle/>
          <a:p>
            <a:r>
              <a:rPr lang="de-CH" dirty="0">
                <a:latin typeface="Frutiger LT 57 Cn" panose="020B0606020204020204" pitchFamily="34" charset="0"/>
              </a:rPr>
              <a:t>5. Freiheitsentzug, Untersuchungs- / Sicherheitshaft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A287F957-C29E-D428-F899-9146FC6D35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F93B681-AA04-8965-D4AB-CC61ABC7A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29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B91EC37-C5B8-17F5-2FC4-5B5C8AF13463}"/>
              </a:ext>
            </a:extLst>
          </p:cNvPr>
          <p:cNvSpPr txBox="1"/>
          <p:nvPr/>
        </p:nvSpPr>
        <p:spPr>
          <a:xfrm>
            <a:off x="958787" y="2090172"/>
            <a:ext cx="10138299" cy="332398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Nach ZMG-Urteil: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bei Abweisung Haftantrag und Entlassung hat </a:t>
            </a:r>
            <a:r>
              <a:rPr lang="de-CH" sz="2400" b="1" dirty="0" err="1">
                <a:latin typeface="Frutiger LT 57 Cn" panose="020B0606020204020204" pitchFamily="34" charset="0"/>
              </a:rPr>
              <a:t>StA</a:t>
            </a:r>
            <a:r>
              <a:rPr lang="de-CH" sz="2400" b="1" dirty="0">
                <a:latin typeface="Frutiger LT 57 Cn" panose="020B0606020204020204" pitchFamily="34" charset="0"/>
              </a:rPr>
              <a:t> kein </a:t>
            </a:r>
            <a:r>
              <a:rPr lang="de-CH" sz="2400" b="1" dirty="0" err="1">
                <a:latin typeface="Frutiger LT 57 Cn" panose="020B0606020204020204" pitchFamily="34" charset="0"/>
              </a:rPr>
              <a:t>Rm</a:t>
            </a:r>
            <a:r>
              <a:rPr lang="de-CH" sz="2400" dirty="0">
                <a:latin typeface="Frutiger LT 57 Cn" panose="020B0606020204020204" pitchFamily="34" charset="0"/>
              </a:rPr>
              <a:t>! </a:t>
            </a:r>
            <a:r>
              <a:rPr lang="de-CH" dirty="0">
                <a:latin typeface="Frutiger LT 57 Cn" panose="020B0606020204020204" pitchFamily="34" charset="0"/>
              </a:rPr>
              <a:t>(neu seit 01.01.2024: Art. 222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bei Gutheissung Haftantrag und Anordnung U-Haft: </a:t>
            </a:r>
            <a:r>
              <a:rPr lang="de-CH" sz="2400" b="1" dirty="0">
                <a:latin typeface="Frutiger LT 57 Cn" panose="020B0606020204020204" pitchFamily="34" charset="0"/>
              </a:rPr>
              <a:t>Beschwerde</a:t>
            </a:r>
            <a:r>
              <a:rPr lang="de-CH" sz="2400" dirty="0">
                <a:latin typeface="Frutiger LT 57 Cn" panose="020B0606020204020204" pitchFamily="34" charset="0"/>
              </a:rPr>
              <a:t> an Beschwerdekammer; während Beschwerdeverfahren bleibt </a:t>
            </a:r>
            <a:r>
              <a:rPr lang="de-CH" sz="2400" dirty="0" err="1">
                <a:latin typeface="Frutiger LT 57 Cn" panose="020B0606020204020204" pitchFamily="34" charset="0"/>
              </a:rPr>
              <a:t>bP</a:t>
            </a:r>
            <a:r>
              <a:rPr lang="de-CH" sz="2400" dirty="0">
                <a:latin typeface="Frutiger LT 57 Cn" panose="020B0606020204020204" pitchFamily="34" charset="0"/>
              </a:rPr>
              <a:t> in Haft; Beschwerde hat keine aufschiebende Wirkung</a:t>
            </a:r>
            <a:r>
              <a:rPr lang="de-CH" dirty="0">
                <a:latin typeface="Frutiger LT 57 Cn" panose="020B0606020204020204" pitchFamily="34" charset="0"/>
              </a:rPr>
              <a:t> (Art. 222; Art. 387; Art. 388 Abs. 1 </a:t>
            </a:r>
            <a:r>
              <a:rPr lang="de-CH" dirty="0" err="1">
                <a:latin typeface="Frutiger LT 57 Cn" panose="020B0606020204020204" pitchFamily="34" charset="0"/>
              </a:rPr>
              <a:t>lit</a:t>
            </a:r>
            <a:r>
              <a:rPr lang="de-CH" dirty="0">
                <a:latin typeface="Frutiger LT 57 Cn" panose="020B0606020204020204" pitchFamily="34" charset="0"/>
              </a:rPr>
              <a:t>. b; Art. 393 Abs. 1 </a:t>
            </a:r>
            <a:r>
              <a:rPr lang="de-CH" dirty="0" err="1">
                <a:latin typeface="Frutiger LT 57 Cn" panose="020B0606020204020204" pitchFamily="34" charset="0"/>
              </a:rPr>
              <a:t>lit</a:t>
            </a:r>
            <a:r>
              <a:rPr lang="de-CH" dirty="0">
                <a:latin typeface="Frutiger LT 57 Cn" panose="020B0606020204020204" pitchFamily="34" charset="0"/>
              </a:rPr>
              <a:t> c StPO)</a:t>
            </a:r>
          </a:p>
          <a:p>
            <a:pPr>
              <a:spcAft>
                <a:spcPts val="1200"/>
              </a:spcAft>
            </a:pPr>
            <a:endParaRPr lang="de-CH" sz="2400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78346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FF9E65-FF50-4916-7874-B6E35429F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1. Einleitung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67137093-ED42-385F-452B-6F3A12166D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FCDBA6D-088C-5544-DF49-8631DDD24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3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52B4392-0DA1-39FF-70E4-DA96FB61306C}"/>
              </a:ext>
            </a:extLst>
          </p:cNvPr>
          <p:cNvSpPr txBox="1"/>
          <p:nvPr/>
        </p:nvSpPr>
        <p:spPr>
          <a:xfrm>
            <a:off x="958787" y="2090172"/>
            <a:ext cx="10138299" cy="298543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 err="1">
                <a:latin typeface="Frutiger LT 57 Cn" panose="020B0606020204020204" pitchFamily="34" charset="0"/>
              </a:rPr>
              <a:t>bP</a:t>
            </a:r>
            <a:r>
              <a:rPr lang="de-CH" sz="2400" dirty="0">
                <a:latin typeface="Frutiger LT 57 Cn" panose="020B0606020204020204" pitchFamily="34" charset="0"/>
              </a:rPr>
              <a:t> hat viele Rechte, z.B.: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Akteneinsichtsrecht </a:t>
            </a:r>
            <a:r>
              <a:rPr lang="de-CH" dirty="0">
                <a:latin typeface="Frutiger LT 57 Cn" panose="020B0606020204020204" pitchFamily="34" charset="0"/>
              </a:rPr>
              <a:t>(Art. 101 Abs. 1; Art. 107 Abs. 1 </a:t>
            </a:r>
            <a:r>
              <a:rPr lang="de-CH" dirty="0" err="1">
                <a:latin typeface="Frutiger LT 57 Cn" panose="020B0606020204020204" pitchFamily="34" charset="0"/>
              </a:rPr>
              <a:t>lit</a:t>
            </a:r>
            <a:r>
              <a:rPr lang="de-CH" dirty="0">
                <a:latin typeface="Frutiger LT 57 Cn" panose="020B0606020204020204" pitchFamily="34" charset="0"/>
              </a:rPr>
              <a:t>. a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Beweisantragsrecht</a:t>
            </a:r>
            <a:r>
              <a:rPr lang="de-CH" dirty="0">
                <a:latin typeface="Frutiger LT 57 Cn" panose="020B0606020204020204" pitchFamily="34" charset="0"/>
              </a:rPr>
              <a:t> (Art. 107 Abs. 1 </a:t>
            </a:r>
            <a:r>
              <a:rPr lang="de-CH" dirty="0" err="1">
                <a:latin typeface="Frutiger LT 57 Cn" panose="020B0606020204020204" pitchFamily="34" charset="0"/>
              </a:rPr>
              <a:t>lit</a:t>
            </a:r>
            <a:r>
              <a:rPr lang="de-CH" dirty="0">
                <a:latin typeface="Frutiger LT 57 Cn" panose="020B0606020204020204" pitchFamily="34" charset="0"/>
              </a:rPr>
              <a:t>. e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Teilnahmerecht an Verfahrenshandlungen </a:t>
            </a:r>
            <a:r>
              <a:rPr lang="de-CH" dirty="0">
                <a:latin typeface="Frutiger LT 57 Cn" panose="020B0606020204020204" pitchFamily="34" charset="0"/>
              </a:rPr>
              <a:t>(Art. 107 Abs. 1 </a:t>
            </a:r>
            <a:r>
              <a:rPr lang="de-CH" dirty="0" err="1">
                <a:latin typeface="Frutiger LT 57 Cn" panose="020B0606020204020204" pitchFamily="34" charset="0"/>
              </a:rPr>
              <a:t>lit</a:t>
            </a:r>
            <a:r>
              <a:rPr lang="de-CH" dirty="0">
                <a:latin typeface="Frutiger LT 57 Cn" panose="020B0606020204020204" pitchFamily="34" charset="0"/>
              </a:rPr>
              <a:t>. b; Art. 147 Abs. 1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(…)</a:t>
            </a:r>
          </a:p>
          <a:p>
            <a:pPr lvl="1">
              <a:spcAft>
                <a:spcPts val="1200"/>
              </a:spcAft>
            </a:pPr>
            <a:endParaRPr lang="de-CH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598290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E94490-BC0A-308A-11CA-C7DE712B91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19A6F2-0287-F158-1D78-7C92DF9D5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>
            <a:normAutofit fontScale="90000"/>
          </a:bodyPr>
          <a:lstStyle/>
          <a:p>
            <a:r>
              <a:rPr lang="de-CH" dirty="0">
                <a:latin typeface="Frutiger LT 57 Cn" panose="020B0606020204020204" pitchFamily="34" charset="0"/>
              </a:rPr>
              <a:t>5. Freiheitsentzug, Untersuchungs- / Sicherheitshaft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194C9563-1589-3D39-F8FC-9E40195E30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880F2F1-B713-2022-297F-FE488CD67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30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1FEC8E5-6219-C925-DB9C-86F88201CC8F}"/>
              </a:ext>
            </a:extLst>
          </p:cNvPr>
          <p:cNvSpPr txBox="1"/>
          <p:nvPr/>
        </p:nvSpPr>
        <p:spPr>
          <a:xfrm>
            <a:off x="958787" y="2090172"/>
            <a:ext cx="10138299" cy="369331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Untersuchungshaft: Freiheitsentzug zwischen Anordnung ZMG und Eingang Anklage beim erstinstanzlichen Gericht bzw. Entlassung der </a:t>
            </a:r>
            <a:r>
              <a:rPr lang="de-CH" sz="2400" dirty="0" err="1">
                <a:latin typeface="Frutiger LT 57 Cn" panose="020B0606020204020204" pitchFamily="34" charset="0"/>
              </a:rPr>
              <a:t>bP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(Art. 220 Abs. 1 StPO)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Vgl. Sicherheitshaft </a:t>
            </a:r>
            <a:r>
              <a:rPr lang="de-CH" dirty="0">
                <a:latin typeface="Frutiger LT 57 Cn" panose="020B0606020204020204" pitchFamily="34" charset="0"/>
              </a:rPr>
              <a:t>(Art. 220 Abs. 2 StPO)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Verbot der Überhaft: rückt U-Haft in grosse zeitliche Nähe zu der konkret zu erwartenden Freiheitsstrafe, ist </a:t>
            </a:r>
            <a:r>
              <a:rPr lang="de-CH" sz="2400" dirty="0" err="1">
                <a:latin typeface="Frutiger LT 57 Cn" panose="020B0606020204020204" pitchFamily="34" charset="0"/>
              </a:rPr>
              <a:t>bP</a:t>
            </a:r>
            <a:r>
              <a:rPr lang="de-CH" sz="2400" dirty="0">
                <a:latin typeface="Frutiger LT 57 Cn" panose="020B0606020204020204" pitchFamily="34" charset="0"/>
              </a:rPr>
              <a:t> unabhängig von der Schwere der Tat und etwaiger Haftgründe freizulassen; bedingter Vollzug ist unbeachtlich </a:t>
            </a:r>
            <a:r>
              <a:rPr lang="de-CH" dirty="0">
                <a:latin typeface="Frutiger LT 57 Cn" panose="020B0606020204020204" pitchFamily="34" charset="0"/>
              </a:rPr>
              <a:t>(Art. 212 Abs. 3 StPO; Art. 36 Abs. 3 BV; Art. 5 Ziff. 3 EMRK; BGE 143 IV 168 ff.)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Beschleunigungsgebot gilt in Haftfällen in besonderem Masse </a:t>
            </a:r>
            <a:r>
              <a:rPr lang="de-CH" dirty="0">
                <a:latin typeface="Frutiger LT 57 Cn" panose="020B0606020204020204" pitchFamily="34" charset="0"/>
              </a:rPr>
              <a:t>(Art. 5 Abs. 2 StPO; Art. 5 Ziff. 3 f. EMRK)</a:t>
            </a:r>
          </a:p>
        </p:txBody>
      </p:sp>
    </p:spTree>
    <p:extLst>
      <p:ext uri="{BB962C8B-B14F-4D97-AF65-F5344CB8AC3E}">
        <p14:creationId xmlns:p14="http://schemas.microsoft.com/office/powerpoint/2010/main" val="38238702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6F37F6-5EAC-03CD-19BA-4CAE580171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D15A28-BA96-DC8E-11F3-BCD8E92E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>
            <a:normAutofit fontScale="90000"/>
          </a:bodyPr>
          <a:lstStyle/>
          <a:p>
            <a:r>
              <a:rPr lang="de-CH" dirty="0">
                <a:latin typeface="Frutiger LT 57 Cn" panose="020B0606020204020204" pitchFamily="34" charset="0"/>
              </a:rPr>
              <a:t>5. Freiheitsentzug, Untersuchungs- / Sicherheitshaft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2C9DF6D1-C744-590B-10D2-B657C3625A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C1A16EB-A370-B685-0A73-689161CDA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31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0F7F37B-42C0-BF0E-6640-8599D40E373E}"/>
              </a:ext>
            </a:extLst>
          </p:cNvPr>
          <p:cNvSpPr txBox="1"/>
          <p:nvPr/>
        </p:nvSpPr>
        <p:spPr>
          <a:xfrm>
            <a:off x="958787" y="2090172"/>
            <a:ext cx="10138299" cy="38164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Voraussetzungen der U-Haft bzw. Sicherheitshaft: </a:t>
            </a:r>
            <a:r>
              <a:rPr lang="de-CH" sz="2400" b="1" dirty="0">
                <a:latin typeface="Frutiger LT 57 Cn" panose="020B0606020204020204" pitchFamily="34" charset="0"/>
              </a:rPr>
              <a:t>allgemeiner Haftgrund</a:t>
            </a:r>
            <a:r>
              <a:rPr lang="de-CH" sz="2400" dirty="0">
                <a:latin typeface="Frutiger LT 57 Cn" panose="020B0606020204020204" pitchFamily="34" charset="0"/>
              </a:rPr>
              <a:t> und mind. </a:t>
            </a:r>
            <a:r>
              <a:rPr lang="de-CH" sz="2400" b="1" dirty="0">
                <a:latin typeface="Frutiger LT 57 Cn" panose="020B0606020204020204" pitchFamily="34" charset="0"/>
              </a:rPr>
              <a:t>1 besonderer Haftgrund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(Art. 221 Abs. 1 f.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b="1" dirty="0">
                <a:latin typeface="Frutiger LT 57 Cn" panose="020B0606020204020204" pitchFamily="34" charset="0"/>
              </a:rPr>
              <a:t>Allgemeiner Haftgrund</a:t>
            </a:r>
            <a:r>
              <a:rPr lang="de-CH" sz="2400" dirty="0">
                <a:latin typeface="Frutiger LT 57 Cn" panose="020B0606020204020204" pitchFamily="34" charset="0"/>
              </a:rPr>
              <a:t>: dringender Tatverdacht </a:t>
            </a:r>
            <a:r>
              <a:rPr lang="de-CH" dirty="0">
                <a:latin typeface="Frutiger LT 57 Cn" panose="020B0606020204020204" pitchFamily="34" charset="0"/>
              </a:rPr>
              <a:t>(BGE 143 IV 316 ff.)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Verdacht gegen konkrete </a:t>
            </a:r>
            <a:r>
              <a:rPr lang="de-CH" sz="2400" dirty="0" err="1">
                <a:latin typeface="Frutiger LT 57 Cn" panose="020B0606020204020204" pitchFamily="34" charset="0"/>
              </a:rPr>
              <a:t>bP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Verdacht bzgl. konkreter Taten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Verdacht muss sich im Verlaufe des Verfahrens verdichten; nach </a:t>
            </a:r>
            <a:r>
              <a:rPr lang="de-CH" sz="2400" dirty="0" err="1">
                <a:latin typeface="Frutiger LT 57 Cn" panose="020B0606020204020204" pitchFamily="34" charset="0"/>
              </a:rPr>
              <a:t>Durchfüh-rung</a:t>
            </a:r>
            <a:r>
              <a:rPr lang="de-CH" sz="2400" dirty="0">
                <a:latin typeface="Frutiger LT 57 Cn" panose="020B0606020204020204" pitchFamily="34" charset="0"/>
              </a:rPr>
              <a:t> der Untersuchungen muss eine Verurteilung wahrscheinlich sein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bzgl. Vergehen oder Verbrechen</a:t>
            </a:r>
            <a:endParaRPr lang="de-CH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9398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8F177F-2CF7-A1D2-9249-F18A1B7B53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2039F5-D445-C259-A468-7716F207C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>
            <a:normAutofit fontScale="90000"/>
          </a:bodyPr>
          <a:lstStyle/>
          <a:p>
            <a:r>
              <a:rPr lang="de-CH" dirty="0">
                <a:latin typeface="Frutiger LT 57 Cn" panose="020B0606020204020204" pitchFamily="34" charset="0"/>
              </a:rPr>
              <a:t>5. Freiheitsentzug, Untersuchungs- / Sicherheitshaft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5274E2C0-B5CE-75AA-30EE-3C3C4298F2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AEC20B2-E0FB-69C3-97A5-7D80D56F6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32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D0FAE1C-F955-4841-0D07-FE14E50F343E}"/>
              </a:ext>
            </a:extLst>
          </p:cNvPr>
          <p:cNvSpPr txBox="1"/>
          <p:nvPr/>
        </p:nvSpPr>
        <p:spPr>
          <a:xfrm>
            <a:off x="958787" y="2090172"/>
            <a:ext cx="10138299" cy="446276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b="1" dirty="0">
                <a:latin typeface="Frutiger LT 57 Cn" panose="020B0606020204020204" pitchFamily="34" charset="0"/>
              </a:rPr>
              <a:t>Besondere Haftgründe</a:t>
            </a:r>
            <a:r>
              <a:rPr lang="de-CH" sz="2400" dirty="0">
                <a:latin typeface="Frutiger LT 57 Cn" panose="020B0606020204020204" pitchFamily="34" charset="0"/>
              </a:rPr>
              <a:t>: nebst dringendem Tatverdacht besteht «ernsthafte Befürchtung», d.h. theoretische Möglichkeit genügt nicht: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Fluchtgefahr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Kollusionsgefahr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Wiederholungsgefahr: Vortatenerfordernis mit mind. 2 rechtskräftigen Verurteilungen; Tatwiederholung ernsthaft zu befürchten; unmittelbare Gefährdung anderer </a:t>
            </a:r>
            <a:r>
              <a:rPr lang="de-CH" dirty="0">
                <a:latin typeface="Frutiger LT 57 Cn" panose="020B0606020204020204" pitchFamily="34" charset="0"/>
              </a:rPr>
              <a:t>(BGE 150 IV 149 ff.; BGer 7B_1035/2024)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qualifizierte Wiederholungsgefahr: qualifizierte Anlasstat; kein Vortaten-erfordernis; unmittelbare Gefahr der Wiederholung als Prognoseelement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endParaRPr lang="de-CH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405388"/>
      </p:ext>
    </p:extLst>
  </p:cSld>
  <p:clrMapOvr>
    <a:masterClrMapping/>
  </p:clrMapOvr>
  <p:transition spd="slow">
    <p:push dir="u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745E07-9A1A-0BC5-94F2-714034871D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DAB4BD-B650-7438-5B1E-F5EC45EDC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>
            <a:normAutofit fontScale="90000"/>
          </a:bodyPr>
          <a:lstStyle/>
          <a:p>
            <a:r>
              <a:rPr lang="de-CH" dirty="0">
                <a:latin typeface="Frutiger LT 57 Cn" panose="020B0606020204020204" pitchFamily="34" charset="0"/>
              </a:rPr>
              <a:t>5. Freiheitsentzug, Untersuchungs- / Sicherheitshaft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DCE3C612-02B2-FDAC-FC9A-6C2D1940DD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42D5BD4-4E1A-4DD5-16A6-2859BFD17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33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09D2954-3E65-5E56-8531-7ECDC77DB736}"/>
              </a:ext>
            </a:extLst>
          </p:cNvPr>
          <p:cNvSpPr txBox="1"/>
          <p:nvPr/>
        </p:nvSpPr>
        <p:spPr>
          <a:xfrm>
            <a:off x="958787" y="2090172"/>
            <a:ext cx="10138299" cy="230832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Spezieller Haftgrund: </a:t>
            </a:r>
            <a:r>
              <a:rPr lang="de-CH" sz="2400" b="1" dirty="0">
                <a:latin typeface="Frutiger LT 57 Cn" panose="020B0606020204020204" pitchFamily="34" charset="0"/>
              </a:rPr>
              <a:t>Ausführungsgefahr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kein Tatverdacht erforderlich; reine Prävention </a:t>
            </a:r>
            <a:r>
              <a:rPr lang="de-CH" dirty="0">
                <a:latin typeface="Frutiger LT 57 Cn" panose="020B0606020204020204" pitchFamily="34" charset="0"/>
              </a:rPr>
              <a:t>(Art. 221 Abs. 2 StPO)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aber konkrete und unmittelbare Gefahr einer Tatverübung: ernsthafte Befürchtung, Drohung bzgl. schweres Verbrechen werde wahrgemacht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endParaRPr lang="de-CH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034681"/>
      </p:ext>
    </p:extLst>
  </p:cSld>
  <p:clrMapOvr>
    <a:masterClrMapping/>
  </p:clrMapOvr>
  <p:transition spd="slow">
    <p:push dir="u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8686B3-1443-B77B-8F24-716C37446F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F0C3F3-3033-0BA5-B961-BA1F1187B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6. Durchsuchungen und Untersuchungen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90FA7F49-5A5C-C659-837E-9D85236C31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03C9A38-E822-4753-990A-C226CA98A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34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4417841-094F-6E3A-56C0-70539666CEDC}"/>
              </a:ext>
            </a:extLst>
          </p:cNvPr>
          <p:cNvSpPr txBox="1"/>
          <p:nvPr/>
        </p:nvSpPr>
        <p:spPr>
          <a:xfrm>
            <a:off x="958787" y="2090172"/>
            <a:ext cx="10138299" cy="307776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Arten von Durchsuchungen und Untersuchungen:</a:t>
            </a:r>
          </a:p>
          <a:p>
            <a:pPr marL="742950" lvl="1" indent="-28575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b="1" dirty="0">
                <a:latin typeface="Frutiger LT 57 Cn" panose="020B0606020204020204" pitchFamily="34" charset="0"/>
              </a:rPr>
              <a:t>Hausdurchsuchung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(Art. 244 f. StPO)</a:t>
            </a:r>
          </a:p>
          <a:p>
            <a:pPr marL="742950" lvl="1" indent="-28575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b="1" dirty="0">
                <a:latin typeface="Frutiger LT 57 Cn" panose="020B0606020204020204" pitchFamily="34" charset="0"/>
              </a:rPr>
              <a:t>Durchsuchung von Aufzeichnungen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(Art. 246 ff. StPO)</a:t>
            </a:r>
          </a:p>
          <a:p>
            <a:pPr marL="742950" lvl="1" indent="-28575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Durchsuchung von Personen und Gegenständen </a:t>
            </a:r>
            <a:r>
              <a:rPr lang="de-CH" dirty="0">
                <a:latin typeface="Frutiger LT 57 Cn" panose="020B0606020204020204" pitchFamily="34" charset="0"/>
              </a:rPr>
              <a:t>(Art. 249 ff. StPO; vgl. BGE 146 I 97 ff.)</a:t>
            </a:r>
          </a:p>
          <a:p>
            <a:pPr marL="742950" lvl="1" indent="-28575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Untersuchung von Personen (am Körper) </a:t>
            </a:r>
            <a:r>
              <a:rPr lang="de-CH" dirty="0">
                <a:latin typeface="Frutiger LT 57 Cn" panose="020B0606020204020204" pitchFamily="34" charset="0"/>
              </a:rPr>
              <a:t>(Art. 251 f. StPO)</a:t>
            </a:r>
          </a:p>
          <a:p>
            <a:pPr marL="742950" lvl="1" indent="-28575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Untersuchung von Leichen </a:t>
            </a:r>
            <a:r>
              <a:rPr lang="de-CH" dirty="0">
                <a:latin typeface="Frutiger LT 57 Cn" panose="020B0606020204020204" pitchFamily="34" charset="0"/>
              </a:rPr>
              <a:t>(Art. 253 f. StPO)</a:t>
            </a:r>
          </a:p>
        </p:txBody>
      </p:sp>
    </p:spTree>
    <p:extLst>
      <p:ext uri="{BB962C8B-B14F-4D97-AF65-F5344CB8AC3E}">
        <p14:creationId xmlns:p14="http://schemas.microsoft.com/office/powerpoint/2010/main" val="1846428"/>
      </p:ext>
    </p:extLst>
  </p:cSld>
  <p:clrMapOvr>
    <a:masterClrMapping/>
  </p:clrMapOvr>
  <p:transition spd="slow">
    <p:push dir="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5781B3-177F-E6B9-50CA-F35D91F430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87ADEE-12D4-EE1B-B65F-3D6BCAF04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6. Durchsuchungen und Untersuchungen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09E0C51A-1D8D-25CA-53F2-EACCE08215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0E32314-F0B3-BF63-6C01-21AD8873C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35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D508AD8-2E63-C53B-02E9-F28E997ECF39}"/>
              </a:ext>
            </a:extLst>
          </p:cNvPr>
          <p:cNvSpPr txBox="1"/>
          <p:nvPr/>
        </p:nvSpPr>
        <p:spPr>
          <a:xfrm>
            <a:off x="958787" y="2090172"/>
            <a:ext cx="10138299" cy="267765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Ziel von Durchsuchungen und Untersuchungen: Beweismittel, Vermögenswerte oder die </a:t>
            </a:r>
            <a:r>
              <a:rPr lang="de-CH" sz="2400" dirty="0" err="1">
                <a:latin typeface="Frutiger LT 57 Cn" panose="020B0606020204020204" pitchFamily="34" charset="0"/>
              </a:rPr>
              <a:t>bP</a:t>
            </a:r>
            <a:r>
              <a:rPr lang="de-CH" sz="2400" dirty="0">
                <a:latin typeface="Frutiger LT 57 Cn" panose="020B0606020204020204" pitchFamily="34" charset="0"/>
              </a:rPr>
              <a:t> finden und sichern (vgl. Definition </a:t>
            </a:r>
            <a:r>
              <a:rPr lang="de-CH" sz="2400" dirty="0" err="1">
                <a:latin typeface="Frutiger LT 57 Cn" panose="020B0606020204020204" pitchFamily="34" charset="0"/>
              </a:rPr>
              <a:t>Zm</a:t>
            </a:r>
            <a:r>
              <a:rPr lang="de-CH" sz="2400" dirty="0">
                <a:latin typeface="Frutiger LT 57 Cn" panose="020B0606020204020204" pitchFamily="34" charset="0"/>
              </a:rPr>
              <a:t>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Zweck: weitere </a:t>
            </a:r>
            <a:r>
              <a:rPr lang="de-CH" sz="2400" dirty="0" err="1">
                <a:latin typeface="Frutiger LT 57 Cn" panose="020B0606020204020204" pitchFamily="34" charset="0"/>
              </a:rPr>
              <a:t>Zm</a:t>
            </a:r>
            <a:r>
              <a:rPr lang="de-CH" sz="2400" dirty="0">
                <a:latin typeface="Frutiger LT 57 Cn" panose="020B0606020204020204" pitchFamily="34" charset="0"/>
              </a:rPr>
              <a:t> zu «generieren», z.B. Beschlagnahme, U-Haft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Zuständigkeit: </a:t>
            </a:r>
            <a:r>
              <a:rPr lang="de-CH" sz="2400" b="1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 oder Gericht bzw. VL </a:t>
            </a:r>
            <a:r>
              <a:rPr lang="de-CH" dirty="0">
                <a:latin typeface="Frutiger LT 57 Cn" panose="020B0606020204020204" pitchFamily="34" charset="0"/>
              </a:rPr>
              <a:t>(Art. 198 StPO)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Anordnung in </a:t>
            </a:r>
            <a:r>
              <a:rPr lang="de-CH" sz="2400" b="1" dirty="0">
                <a:latin typeface="Frutiger LT 57 Cn" panose="020B0606020204020204" pitchFamily="34" charset="0"/>
              </a:rPr>
              <a:t>schriftlichem Befehl</a:t>
            </a:r>
            <a:r>
              <a:rPr lang="de-CH" sz="2400" dirty="0">
                <a:latin typeface="Frutiger LT 57 Cn" panose="020B0606020204020204" pitchFamily="34" charset="0"/>
              </a:rPr>
              <a:t> oder mind. nachträgliche Bestätigung </a:t>
            </a:r>
            <a:r>
              <a:rPr lang="de-CH" dirty="0">
                <a:latin typeface="Frutiger LT 57 Cn" panose="020B0606020204020204" pitchFamily="34" charset="0"/>
              </a:rPr>
              <a:t>(Art. 241 Abs. 1 und Abs. 3 StPO)</a:t>
            </a:r>
          </a:p>
        </p:txBody>
      </p:sp>
    </p:spTree>
    <p:extLst>
      <p:ext uri="{BB962C8B-B14F-4D97-AF65-F5344CB8AC3E}">
        <p14:creationId xmlns:p14="http://schemas.microsoft.com/office/powerpoint/2010/main" val="3998449191"/>
      </p:ext>
    </p:extLst>
  </p:cSld>
  <p:clrMapOvr>
    <a:masterClrMapping/>
  </p:clrMapOvr>
  <p:transition spd="slow">
    <p:push dir="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69471F-A9DE-F472-3278-0095400C25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EDDB9D-68F0-E894-EDC5-26AD5A906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6. Durchsuchungen und Untersuchungen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5ECB1F91-1D4F-B028-615B-D2491A17F3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505DB67-F3FF-CBF9-64DE-7D8DA6868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36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49D0128-93C7-709C-113D-750EC1D8C517}"/>
              </a:ext>
            </a:extLst>
          </p:cNvPr>
          <p:cNvSpPr txBox="1"/>
          <p:nvPr/>
        </p:nvSpPr>
        <p:spPr>
          <a:xfrm>
            <a:off x="958787" y="2090172"/>
            <a:ext cx="10138299" cy="409342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Befugnisse der </a:t>
            </a:r>
            <a:r>
              <a:rPr lang="de-CH" sz="2400" b="1" dirty="0">
                <a:latin typeface="Frutiger LT 57 Cn" panose="020B0606020204020204" pitchFamily="34" charset="0"/>
              </a:rPr>
              <a:t>Polizei, wenn «Gefahr in Verzug»</a:t>
            </a:r>
            <a:r>
              <a:rPr lang="de-CH" sz="2400" dirty="0">
                <a:latin typeface="Frutiger LT 57 Cn" panose="020B0606020204020204" pitchFamily="34" charset="0"/>
              </a:rPr>
              <a:t>: </a:t>
            </a:r>
            <a:r>
              <a:rPr lang="de-CH" dirty="0">
                <a:latin typeface="Frutiger LT 57 Cn" panose="020B0606020204020204" pitchFamily="34" charset="0"/>
              </a:rPr>
              <a:t>(Art. 241 Abs. 3 f.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Hausdurchsuchungen: danach «unverzügliche» Information der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endParaRPr lang="de-CH" sz="2400" dirty="0">
              <a:latin typeface="Frutiger LT 57 Cn" panose="020B060602020402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Körper-Untersuchung: inkl. nicht einsehbare Körperöffnungen; danach «unverzügliche» Information der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(Art. 241 Abs. 3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Körper-Durchsuchung: exkl. nicht einsehbare Körperöffnungen; keine Infor-</a:t>
            </a:r>
            <a:r>
              <a:rPr lang="de-CH" sz="2400" dirty="0" err="1">
                <a:latin typeface="Frutiger LT 57 Cn" panose="020B0606020204020204" pitchFamily="34" charset="0"/>
              </a:rPr>
              <a:t>mation</a:t>
            </a:r>
            <a:r>
              <a:rPr lang="de-CH" sz="2400" dirty="0">
                <a:latin typeface="Frutiger LT 57 Cn" panose="020B0606020204020204" pitchFamily="34" charset="0"/>
              </a:rPr>
              <a:t> der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 nötig </a:t>
            </a:r>
            <a:r>
              <a:rPr lang="de-CH" dirty="0">
                <a:latin typeface="Frutiger LT 57 Cn" panose="020B0606020204020204" pitchFamily="34" charset="0"/>
              </a:rPr>
              <a:t>(Art. 241 Abs. 4 und Art. 249 f. StPO; vgl. auch Art. 215 Abs. 1 f. StPO)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Was wenn gar keine «Gefahr im Verzug» war?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tendenziell nur Ordnungsvorschrift verletzt, so dass </a:t>
            </a:r>
            <a:r>
              <a:rPr lang="de-CH" sz="2400" dirty="0" err="1">
                <a:latin typeface="Frutiger LT 57 Cn" panose="020B0606020204020204" pitchFamily="34" charset="0"/>
              </a:rPr>
              <a:t>Zm</a:t>
            </a:r>
            <a:r>
              <a:rPr lang="de-CH" sz="2400" dirty="0">
                <a:latin typeface="Frutiger LT 57 Cn" panose="020B0606020204020204" pitchFamily="34" charset="0"/>
              </a:rPr>
              <a:t> verwertbar bleibt      </a:t>
            </a:r>
            <a:r>
              <a:rPr lang="de-CH" dirty="0">
                <a:latin typeface="Frutiger LT 57 Cn" panose="020B0606020204020204" pitchFamily="34" charset="0"/>
              </a:rPr>
              <a:t>(Art. 141 Abs. 3 StPO; BGE 139 IV 128 ff.: iPhone mit Freier-Adressen; BSK StPO-</a:t>
            </a:r>
            <a:r>
              <a:rPr lang="de-CH" cap="small" dirty="0">
                <a:latin typeface="Frutiger LT 57 Cn" panose="020B0606020204020204" pitchFamily="34" charset="0"/>
              </a:rPr>
              <a:t>Gfeller</a:t>
            </a:r>
            <a:r>
              <a:rPr lang="de-CH" dirty="0">
                <a:latin typeface="Frutiger LT 57 Cn" panose="020B0606020204020204" pitchFamily="34" charset="0"/>
              </a:rPr>
              <a:t>, Art. 241 N 41)</a:t>
            </a:r>
          </a:p>
        </p:txBody>
      </p:sp>
    </p:spTree>
    <p:extLst>
      <p:ext uri="{BB962C8B-B14F-4D97-AF65-F5344CB8AC3E}">
        <p14:creationId xmlns:p14="http://schemas.microsoft.com/office/powerpoint/2010/main" val="9916783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1B0040-F15C-D1B8-DEE7-1CD36BE21A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F80982-E190-FD37-6A2A-641DCB199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6. Durchsuchungen und Untersuchungen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D25159AB-C59A-787A-75C7-C832307766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40F6B8B-F00E-591A-808E-CA426CA94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37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FF82EBA-5429-442E-2759-1B45231E0E0D}"/>
              </a:ext>
            </a:extLst>
          </p:cNvPr>
          <p:cNvSpPr txBox="1"/>
          <p:nvPr/>
        </p:nvSpPr>
        <p:spPr>
          <a:xfrm>
            <a:off x="958787" y="2090172"/>
            <a:ext cx="10138299" cy="412420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b="1" dirty="0">
                <a:latin typeface="Frutiger LT 57 Cn" panose="020B0606020204020204" pitchFamily="34" charset="0"/>
              </a:rPr>
              <a:t>Zufallsfunde</a:t>
            </a:r>
            <a:r>
              <a:rPr lang="de-CH" sz="2400" dirty="0">
                <a:latin typeface="Frutiger LT 57 Cn" panose="020B0606020204020204" pitchFamily="34" charset="0"/>
              </a:rPr>
              <a:t>: </a:t>
            </a:r>
            <a:r>
              <a:rPr lang="de-CH" dirty="0">
                <a:latin typeface="Frutiger LT 57 Cn" panose="020B0606020204020204" pitchFamily="34" charset="0"/>
              </a:rPr>
              <a:t>(Art. 243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bei Durchsuchung / Untersuchung entdeckt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zwar kein Zusammenhang mit der Untersuchung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aber Hinweis auf andere (weitere) Straftat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Vorgehen: 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Sicherstellung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Übermittlung mit Bericht an VL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evtl. neue (weitere) Untersuchung</a:t>
            </a:r>
          </a:p>
        </p:txBody>
      </p:sp>
    </p:spTree>
    <p:extLst>
      <p:ext uri="{BB962C8B-B14F-4D97-AF65-F5344CB8AC3E}">
        <p14:creationId xmlns:p14="http://schemas.microsoft.com/office/powerpoint/2010/main" val="3148345003"/>
      </p:ext>
    </p:extLst>
  </p:cSld>
  <p:clrMapOvr>
    <a:masterClrMapping/>
  </p:clrMapOvr>
  <p:transition spd="slow">
    <p:push dir="u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9E2077-62E3-8192-3CAC-898C7B4864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29F081-8F91-6239-8F3E-1A4C5D8CE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6. Durchsuchungen und Untersuchungen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7593A24E-9D52-0721-740F-482249D5C2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1DE430D-B910-2876-68CF-4B4C96F2A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38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48420EF-9494-AD52-42B0-754667E3258C}"/>
              </a:ext>
            </a:extLst>
          </p:cNvPr>
          <p:cNvSpPr txBox="1"/>
          <p:nvPr/>
        </p:nvSpPr>
        <p:spPr>
          <a:xfrm>
            <a:off x="958787" y="2090172"/>
            <a:ext cx="10138299" cy="418576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Wichtig: </a:t>
            </a:r>
            <a:r>
              <a:rPr lang="de-CH" sz="2400" b="1" dirty="0">
                <a:latin typeface="Frutiger LT 57 Cn" panose="020B0606020204020204" pitchFamily="34" charset="0"/>
              </a:rPr>
              <a:t>Verbot der Beweisausforschung </a:t>
            </a:r>
            <a:r>
              <a:rPr lang="de-CH" sz="2400" dirty="0">
                <a:latin typeface="Frutiger LT 57 Cn" panose="020B0606020204020204" pitchFamily="34" charset="0"/>
              </a:rPr>
              <a:t>(«</a:t>
            </a:r>
            <a:r>
              <a:rPr lang="de-CH" sz="2400" dirty="0" err="1">
                <a:latin typeface="Frutiger LT 57 Cn" panose="020B0606020204020204" pitchFamily="34" charset="0"/>
              </a:rPr>
              <a:t>fishing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sz="2400" dirty="0" err="1">
                <a:latin typeface="Frutiger LT 57 Cn" panose="020B0606020204020204" pitchFamily="34" charset="0"/>
              </a:rPr>
              <a:t>expeditions</a:t>
            </a:r>
            <a:r>
              <a:rPr lang="de-CH" sz="2400" dirty="0">
                <a:latin typeface="Frutiger LT 57 Cn" panose="020B0606020204020204" pitchFamily="34" charset="0"/>
              </a:rPr>
              <a:t>»)</a:t>
            </a:r>
            <a:endParaRPr lang="de-CH" dirty="0">
              <a:latin typeface="Frutiger LT 57 Cn" panose="020B060602020402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 err="1">
                <a:latin typeface="Frutiger LT 57 Cn" panose="020B0606020204020204" pitchFamily="34" charset="0"/>
              </a:rPr>
              <a:t>Zm</a:t>
            </a:r>
            <a:r>
              <a:rPr lang="de-CH" sz="2400" dirty="0">
                <a:latin typeface="Frutiger LT 57 Cn" panose="020B0606020204020204" pitchFamily="34" charset="0"/>
              </a:rPr>
              <a:t> ist vom Tatverdacht her thematisch begrenzt auf konkreten Vorwurf (Anlasstat)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Zufallsfund begründet neuen Tatverdacht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Rechtsfolgen: 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bei unrechtmässiger </a:t>
            </a:r>
            <a:r>
              <a:rPr lang="de-CH" sz="2400" dirty="0" err="1">
                <a:latin typeface="Frutiger LT 57 Cn" panose="020B0606020204020204" pitchFamily="34" charset="0"/>
              </a:rPr>
              <a:t>Zm</a:t>
            </a:r>
            <a:r>
              <a:rPr lang="de-CH" sz="2400" dirty="0">
                <a:latin typeface="Frutiger LT 57 Cn" panose="020B0606020204020204" pitchFamily="34" charset="0"/>
              </a:rPr>
              <a:t> ist auch Zufallsfund nicht rechtmässig: </a:t>
            </a:r>
            <a:r>
              <a:rPr lang="de-CH" sz="2400" b="1" dirty="0">
                <a:latin typeface="Frutiger LT 57 Cn" panose="020B0606020204020204" pitchFamily="34" charset="0"/>
              </a:rPr>
              <a:t>Verwertbar-</a:t>
            </a:r>
            <a:r>
              <a:rPr lang="de-CH" sz="2400" b="1" dirty="0" err="1">
                <a:latin typeface="Frutiger LT 57 Cn" panose="020B0606020204020204" pitchFamily="34" charset="0"/>
              </a:rPr>
              <a:t>keit</a:t>
            </a:r>
            <a:r>
              <a:rPr lang="de-CH" sz="2400" b="1" dirty="0">
                <a:latin typeface="Frutiger LT 57 Cn" panose="020B0606020204020204" pitchFamily="34" charset="0"/>
              </a:rPr>
              <a:t> umstritten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(absolut oder relative U.: vgl. Art. 141 StPO; BSK StPO-</a:t>
            </a:r>
            <a:r>
              <a:rPr lang="de-CH" cap="small" dirty="0" err="1">
                <a:latin typeface="Frutiger LT 57 Cn" panose="020B0606020204020204" pitchFamily="34" charset="0"/>
              </a:rPr>
              <a:t>Gless</a:t>
            </a:r>
            <a:r>
              <a:rPr lang="de-CH" dirty="0">
                <a:latin typeface="Frutiger LT 57 Cn" panose="020B0606020204020204" pitchFamily="34" charset="0"/>
              </a:rPr>
              <a:t>, Art. 141 N 81 ff.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bei rechtmässigem Zufallsfund: verwertbar, wenn seine Erhebung selbst auch rechtmässig gewesen wäre</a:t>
            </a:r>
          </a:p>
        </p:txBody>
      </p:sp>
    </p:spTree>
    <p:extLst>
      <p:ext uri="{BB962C8B-B14F-4D97-AF65-F5344CB8AC3E}">
        <p14:creationId xmlns:p14="http://schemas.microsoft.com/office/powerpoint/2010/main" val="2393804894"/>
      </p:ext>
    </p:extLst>
  </p:cSld>
  <p:clrMapOvr>
    <a:masterClrMapping/>
  </p:clrMapOvr>
  <p:transition spd="slow">
    <p:push dir="u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4900D0-B634-6274-231D-3962565D7A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4F4CF4-5E2B-767F-9ABA-6DD532615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6. Durchsuchungen und Untersuchungen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DB20D699-C895-A9A2-D8E1-E34F78B44C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A1CC332-F156-0E4B-038F-869CC5B9E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39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25C40BC-AE5E-17BF-0338-F181CBA53033}"/>
              </a:ext>
            </a:extLst>
          </p:cNvPr>
          <p:cNvSpPr txBox="1"/>
          <p:nvPr/>
        </p:nvSpPr>
        <p:spPr>
          <a:xfrm>
            <a:off x="958787" y="2090172"/>
            <a:ext cx="10138299" cy="513986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Durchsuchung von Aufzeichnungen: 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Begriff: Schriftstücke, Ton-, Bild- und andere Aufzeichnungen, Datenträger, Anlagen zur Verarbeitung und Speicherung von Informationen, d.h. alle festgehaltenen menschlichen Gedankenäusserungen </a:t>
            </a:r>
            <a:r>
              <a:rPr lang="de-CH" dirty="0">
                <a:latin typeface="Frutiger LT 57 Cn" panose="020B0606020204020204" pitchFamily="34" charset="0"/>
              </a:rPr>
              <a:t>(Art. 246 StPO)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Spezielles Verfahren: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b="1" dirty="0">
                <a:latin typeface="Frutiger LT 57 Cn" panose="020B0606020204020204" pitchFamily="34" charset="0"/>
              </a:rPr>
              <a:t>vorgängige Anhörung des Inhabers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(Art. 247 Abs. 1 StPO; </a:t>
            </a:r>
            <a:r>
              <a:rPr lang="de-CH" dirty="0" err="1">
                <a:latin typeface="Frutiger LT 57 Cn" panose="020B0606020204020204" pitchFamily="34" charset="0"/>
              </a:rPr>
              <a:t>nemo</a:t>
            </a:r>
            <a:r>
              <a:rPr lang="de-CH" dirty="0">
                <a:latin typeface="Frutiger LT 57 Cn" panose="020B0606020204020204" pitchFamily="34" charset="0"/>
              </a:rPr>
              <a:t> tenetur-Grundsatz beachten z.B. beim Herausverlangen des Zugangscodes fürs Handy: BGer 6B_525/2024)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Möglichkeit des Inhabers, Kopien zur Verfügung zu stellen </a:t>
            </a:r>
            <a:r>
              <a:rPr lang="de-CH" dirty="0">
                <a:latin typeface="Frutiger LT 57 Cn" panose="020B0606020204020204" pitchFamily="34" charset="0"/>
              </a:rPr>
              <a:t>(Art. 257 Abs. 3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Möglichkeit der Siegelung </a:t>
            </a:r>
            <a:r>
              <a:rPr lang="de-CH" dirty="0">
                <a:latin typeface="Frutiger LT 57 Cn" panose="020B0606020204020204" pitchFamily="34" charset="0"/>
              </a:rPr>
              <a:t>(Art. 248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endParaRPr lang="de-CH" sz="2400" dirty="0">
              <a:latin typeface="Frutiger LT 57 Cn" panose="020B0606020204020204" pitchFamily="34" charset="0"/>
            </a:endParaRPr>
          </a:p>
          <a:p>
            <a:pPr>
              <a:spcAft>
                <a:spcPts val="1200"/>
              </a:spcAft>
            </a:pPr>
            <a:endParaRPr lang="de-CH" sz="2400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00449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B984FC-B1EB-68F3-F497-B90857A616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AB3C6B-F1A0-B8E7-D191-4AE8F8F05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1. Einleitung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660D280A-7FBA-D341-E90B-0F04E65C69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5E66DCC-606F-9EFD-9BA8-6361367FE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4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250E067-B15A-2D87-9477-6ECD50413CA6}"/>
              </a:ext>
            </a:extLst>
          </p:cNvPr>
          <p:cNvSpPr txBox="1"/>
          <p:nvPr/>
        </p:nvSpPr>
        <p:spPr>
          <a:xfrm>
            <a:off x="958787" y="2090172"/>
            <a:ext cx="10138299" cy="273921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 err="1">
                <a:latin typeface="Frutiger LT 57 Cn" panose="020B0606020204020204" pitchFamily="34" charset="0"/>
              </a:rPr>
              <a:t>bP</a:t>
            </a:r>
            <a:r>
              <a:rPr lang="de-CH" sz="2400" dirty="0">
                <a:latin typeface="Frutiger LT 57 Cn" panose="020B0606020204020204" pitchFamily="34" charset="0"/>
              </a:rPr>
              <a:t> hat (fast) keine Pflichten: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keine Aussagepflicht = Selbstbelastungsfreiheit (</a:t>
            </a:r>
            <a:r>
              <a:rPr lang="de-CH" sz="2400" dirty="0" err="1">
                <a:latin typeface="Frutiger LT 57 Cn" panose="020B0606020204020204" pitchFamily="34" charset="0"/>
              </a:rPr>
              <a:t>nemo</a:t>
            </a:r>
            <a:r>
              <a:rPr lang="de-CH" sz="2400" dirty="0">
                <a:latin typeface="Frutiger LT 57 Cn" panose="020B0606020204020204" pitchFamily="34" charset="0"/>
              </a:rPr>
              <a:t> tenetur-Grundsatz)     </a:t>
            </a:r>
            <a:r>
              <a:rPr lang="de-CH" dirty="0">
                <a:latin typeface="Frutiger LT 57 Cn" panose="020B0606020204020204" pitchFamily="34" charset="0"/>
              </a:rPr>
              <a:t>(Art. 113 Abs. 1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keine Wahrheitspflicht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keine Editionspflicht </a:t>
            </a:r>
          </a:p>
          <a:p>
            <a:pPr lvl="1">
              <a:spcAft>
                <a:spcPts val="1200"/>
              </a:spcAft>
            </a:pPr>
            <a:endParaRPr lang="de-CH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572925"/>
      </p:ext>
    </p:extLst>
  </p:cSld>
  <p:clrMapOvr>
    <a:masterClrMapping/>
  </p:clrMapOvr>
  <p:transition spd="slow">
    <p:push dir="u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D24710-CBDF-5254-280F-7FCE913070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A0E23C-49EF-13F5-EC07-0C30DE364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6. Durchsuchungen und Untersuchungen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151E9930-B762-588D-948C-A23EFC28D7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2A10BBF-4608-F342-47A5-8B4938B10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40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753C8FA-87EC-E840-C941-D6EE099538C1}"/>
              </a:ext>
            </a:extLst>
          </p:cNvPr>
          <p:cNvSpPr txBox="1"/>
          <p:nvPr/>
        </p:nvSpPr>
        <p:spPr>
          <a:xfrm>
            <a:off x="958787" y="2090172"/>
            <a:ext cx="10138299" cy="560153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b="1" dirty="0">
                <a:latin typeface="Frutiger LT 57 Cn" panose="020B0606020204020204" pitchFamily="34" charset="0"/>
              </a:rPr>
              <a:t>Siegelung</a:t>
            </a:r>
            <a:r>
              <a:rPr lang="de-CH" sz="2400" dirty="0">
                <a:latin typeface="Frutiger LT 57 Cn" panose="020B0606020204020204" pitchFamily="34" charset="0"/>
              </a:rPr>
              <a:t>: </a:t>
            </a:r>
            <a:r>
              <a:rPr lang="de-CH" dirty="0">
                <a:latin typeface="Frutiger LT 57 Cn" panose="020B0606020204020204" pitchFamily="34" charset="0"/>
              </a:rPr>
              <a:t>(Art. 248 StPO; vgl. </a:t>
            </a:r>
            <a:r>
              <a:rPr lang="de-CH" cap="small" dirty="0">
                <a:latin typeface="Frutiger LT 57 Cn" panose="020B0606020204020204" pitchFamily="34" charset="0"/>
              </a:rPr>
              <a:t>Damian K. Graf</a:t>
            </a:r>
            <a:r>
              <a:rPr lang="de-CH" dirty="0">
                <a:latin typeface="Frutiger LT 57 Cn" panose="020B0606020204020204" pitchFamily="34" charset="0"/>
              </a:rPr>
              <a:t>, Praxishandbuch zur Siegelung, Bern 2022)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Inhaber macht </a:t>
            </a:r>
            <a:r>
              <a:rPr lang="de-CH" sz="2400" b="1" dirty="0">
                <a:latin typeface="Frutiger LT 57 Cn" panose="020B0606020204020204" pitchFamily="34" charset="0"/>
              </a:rPr>
              <a:t>Beschlagnahmeverbot</a:t>
            </a:r>
            <a:r>
              <a:rPr lang="de-CH" sz="2400" dirty="0">
                <a:latin typeface="Frutiger LT 57 Cn" panose="020B0606020204020204" pitchFamily="34" charset="0"/>
              </a:rPr>
              <a:t> gemäss Art. 264 StPO geltend: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Korrespondenz mit Verteidigung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persönliche Aufzeichnungen mit überwiegendem Geheimhaltungsinteresse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Aufzeichnungen aus Verkehr mit Personen mit Zeugnisverweigerungsrecht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Inhaber bestreitet </a:t>
            </a:r>
            <a:r>
              <a:rPr lang="de-CH" sz="2400" b="1" dirty="0">
                <a:latin typeface="Frutiger LT 57 Cn" panose="020B0606020204020204" pitchFamily="34" charset="0"/>
              </a:rPr>
              <a:t>weitere Voraussetzungen </a:t>
            </a:r>
            <a:r>
              <a:rPr lang="de-CH" sz="2400" dirty="0">
                <a:latin typeface="Frutiger LT 57 Cn" panose="020B0606020204020204" pitchFamily="34" charset="0"/>
              </a:rPr>
              <a:t>der Beschlagnahme: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allgemeine Voraussetzungen der </a:t>
            </a:r>
            <a:r>
              <a:rPr lang="de-CH" sz="2400" dirty="0" err="1">
                <a:latin typeface="Frutiger LT 57 Cn" panose="020B0606020204020204" pitchFamily="34" charset="0"/>
              </a:rPr>
              <a:t>Zm</a:t>
            </a:r>
            <a:r>
              <a:rPr lang="de-CH" sz="2400" dirty="0">
                <a:latin typeface="Frutiger LT 57 Cn" panose="020B0606020204020204" pitchFamily="34" charset="0"/>
              </a:rPr>
              <a:t> (z.B. Rechtmässigkeit der HD)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fehlender Deliktskonnex / Untersuchungsrelevanz </a:t>
            </a:r>
            <a:r>
              <a:rPr lang="de-CH" dirty="0">
                <a:latin typeface="Frutiger LT 57 Cn" panose="020B0606020204020204" pitchFamily="34" charset="0"/>
              </a:rPr>
              <a:t>(BGE 142 IV 207 ff.)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endParaRPr lang="de-CH" dirty="0">
              <a:latin typeface="Frutiger LT 57 Cn" panose="020B060602020402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endParaRPr lang="de-CH" sz="2400" dirty="0">
              <a:latin typeface="Frutiger LT 57 Cn" panose="020B0606020204020204" pitchFamily="34" charset="0"/>
            </a:endParaRPr>
          </a:p>
          <a:p>
            <a:pPr>
              <a:spcAft>
                <a:spcPts val="1200"/>
              </a:spcAft>
            </a:pPr>
            <a:endParaRPr lang="de-CH" sz="2400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060910"/>
      </p:ext>
    </p:extLst>
  </p:cSld>
  <p:clrMapOvr>
    <a:masterClrMapping/>
  </p:clrMapOvr>
  <p:transition spd="slow">
    <p:push dir="u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ACB97-66DC-30E7-D280-0B5B150E40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B27E8E-1DB7-FCE4-9F3B-833DD178C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6. Durchsuchungen und Untersuchungen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F45BD60D-DEF3-7028-7484-566D1C4674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6DCA9DA-D1EB-D466-CB47-0D27D8C49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41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71449B3-75AE-162B-6469-20DE01BE1DC9}"/>
              </a:ext>
            </a:extLst>
          </p:cNvPr>
          <p:cNvSpPr txBox="1"/>
          <p:nvPr/>
        </p:nvSpPr>
        <p:spPr>
          <a:xfrm>
            <a:off x="958787" y="2090172"/>
            <a:ext cx="10138299" cy="433965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Verfahren der Siegelung bzw. Entsiegelung: </a:t>
            </a:r>
            <a:r>
              <a:rPr lang="de-CH" dirty="0">
                <a:latin typeface="Frutiger LT 57 Cn" panose="020B0606020204020204" pitchFamily="34" charset="0"/>
              </a:rPr>
              <a:t>(Art. 248a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Siegelungsantrag </a:t>
            </a:r>
            <a:r>
              <a:rPr lang="de-CH" sz="2400" dirty="0" err="1">
                <a:latin typeface="Frutiger LT 57 Cn" panose="020B0606020204020204" pitchFamily="34" charset="0"/>
              </a:rPr>
              <a:t>bP</a:t>
            </a:r>
            <a:r>
              <a:rPr lang="de-CH" sz="2400" dirty="0">
                <a:latin typeface="Frutiger LT 57 Cn" panose="020B0606020204020204" pitchFamily="34" charset="0"/>
              </a:rPr>
              <a:t> innert </a:t>
            </a:r>
            <a:r>
              <a:rPr lang="de-CH" sz="2400" b="1" dirty="0">
                <a:latin typeface="Frutiger LT 57 Cn" panose="020B0606020204020204" pitchFamily="34" charset="0"/>
              </a:rPr>
              <a:t>3 Tagen </a:t>
            </a:r>
            <a:r>
              <a:rPr lang="de-CH" sz="2400" dirty="0">
                <a:latin typeface="Frutiger LT 57 Cn" panose="020B0606020204020204" pitchFamily="34" charset="0"/>
              </a:rPr>
              <a:t>seit Sicherstellung an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: «geltend machen» meint Glaubhaftmachen von Geheimhaltungsinteressen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 Entsiegelungsgesuch innert </a:t>
            </a:r>
            <a:r>
              <a:rPr lang="de-CH" sz="2400" b="1" dirty="0">
                <a:latin typeface="Frutiger LT 57 Cn" panose="020B0606020204020204" pitchFamily="34" charset="0"/>
              </a:rPr>
              <a:t>20 Tagen </a:t>
            </a:r>
            <a:r>
              <a:rPr lang="de-CH" sz="2400" dirty="0">
                <a:latin typeface="Frutiger LT 57 Cn" panose="020B0606020204020204" pitchFamily="34" charset="0"/>
              </a:rPr>
              <a:t>an ZMG bzw. VL des Gerichts: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schriftliches Verfahren (teilweise «Triage-Verhandlung»)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Frist 20 Tage für Einwände gegen Entsiegelungsgesuch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ZMG entscheidet bei Spruchreife innert 10 Tagen nach Einwänden </a:t>
            </a:r>
            <a:r>
              <a:rPr lang="de-CH" sz="2400" b="1" dirty="0">
                <a:latin typeface="Frutiger LT 57 Cn" panose="020B0606020204020204" pitchFamily="34" charset="0"/>
              </a:rPr>
              <a:t>endgültig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(Art. 248a Abs. 5 und Art. 393 Abs. 1 </a:t>
            </a:r>
            <a:r>
              <a:rPr lang="de-CH" dirty="0" err="1">
                <a:latin typeface="Frutiger LT 57 Cn" panose="020B0606020204020204" pitchFamily="34" charset="0"/>
              </a:rPr>
              <a:t>lit</a:t>
            </a:r>
            <a:r>
              <a:rPr lang="de-CH" dirty="0">
                <a:latin typeface="Frutiger LT 57 Cn" panose="020B0606020204020204" pitchFamily="34" charset="0"/>
              </a:rPr>
              <a:t>. c StPO)</a:t>
            </a:r>
          </a:p>
          <a:p>
            <a:pPr>
              <a:spcAft>
                <a:spcPts val="1200"/>
              </a:spcAft>
            </a:pPr>
            <a:endParaRPr lang="de-CH" sz="2400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837520"/>
      </p:ext>
    </p:extLst>
  </p:cSld>
  <p:clrMapOvr>
    <a:masterClrMapping/>
  </p:clrMapOvr>
  <p:transition spd="slow">
    <p:push dir="u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FAC776-2B6B-2D15-999A-14A24006B6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7DA23-00C7-A4EA-7B1A-92A4C007F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7. DNA-Analysen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4C06AB7E-2499-15F6-62FB-4033C58519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4FD776-4FCD-A0DC-F2BD-0FC3B1419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42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C4CA92C-F72E-A81A-EF4C-4A0A0B49117B}"/>
              </a:ext>
            </a:extLst>
          </p:cNvPr>
          <p:cNvSpPr txBox="1"/>
          <p:nvPr/>
        </p:nvSpPr>
        <p:spPr>
          <a:xfrm>
            <a:off x="958787" y="2090172"/>
            <a:ext cx="10138299" cy="295465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Zuständigkeit für invasive Proben: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(Art. 255 Abs. 1 und 1</a:t>
            </a:r>
            <a:r>
              <a:rPr lang="de-CH" baseline="30000" dirty="0">
                <a:latin typeface="Frutiger LT 57 Cn" panose="020B0606020204020204" pitchFamily="34" charset="0"/>
              </a:rPr>
              <a:t>bis</a:t>
            </a:r>
            <a:r>
              <a:rPr lang="de-CH" dirty="0">
                <a:latin typeface="Frutiger LT 57 Cn" panose="020B0606020204020204" pitchFamily="34" charset="0"/>
              </a:rPr>
              <a:t> StPO)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Zuständigkeit für nicht-invasive Proben: Polizei </a:t>
            </a:r>
            <a:r>
              <a:rPr lang="de-CH" dirty="0">
                <a:latin typeface="Frutiger LT 57 Cn" panose="020B0606020204020204" pitchFamily="34" charset="0"/>
              </a:rPr>
              <a:t>(Art. 255 Abs. 2 StPO; § 30 Abs. 1 </a:t>
            </a:r>
            <a:r>
              <a:rPr lang="de-CH" dirty="0" err="1">
                <a:latin typeface="Frutiger LT 57 Cn" panose="020B0606020204020204" pitchFamily="34" charset="0"/>
              </a:rPr>
              <a:t>lit</a:t>
            </a:r>
            <a:r>
              <a:rPr lang="de-CH" dirty="0">
                <a:latin typeface="Frutiger LT 57 Cn" panose="020B0606020204020204" pitchFamily="34" charset="0"/>
              </a:rPr>
              <a:t>. b EG StPO)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Wichtig: Polizei hat generelle Kompetenz im Ermittlungsverfahren zur Spuren-auswertung inkl. DNA-Abgleiche</a:t>
            </a:r>
            <a:r>
              <a:rPr lang="de-CH" dirty="0">
                <a:latin typeface="Frutiger LT 57 Cn" panose="020B0606020204020204" pitchFamily="34" charset="0"/>
              </a:rPr>
              <a:t> (Art. 255 Abs. 2 und Art. 306 Abs. 2 </a:t>
            </a:r>
            <a:r>
              <a:rPr lang="de-CH" dirty="0" err="1">
                <a:latin typeface="Frutiger LT 57 Cn" panose="020B0606020204020204" pitchFamily="34" charset="0"/>
              </a:rPr>
              <a:t>lit</a:t>
            </a:r>
            <a:r>
              <a:rPr lang="de-CH" dirty="0">
                <a:latin typeface="Frutiger LT 57 Cn" panose="020B0606020204020204" pitchFamily="34" charset="0"/>
              </a:rPr>
              <a:t>. a StPO; vgl. auch § 30 EG StPO)</a:t>
            </a:r>
          </a:p>
          <a:p>
            <a:pPr lvl="1">
              <a:spcAft>
                <a:spcPts val="1200"/>
              </a:spcAft>
            </a:pPr>
            <a:endParaRPr lang="de-CH" sz="2400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814175"/>
      </p:ext>
    </p:extLst>
  </p:cSld>
  <p:clrMapOvr>
    <a:masterClrMapping/>
  </p:clrMapOvr>
  <p:transition spd="slow">
    <p:push dir="u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FDCA51-C9CE-FEA7-B6AA-8424C85E61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AED845-303A-2679-99FB-1EDBCDF1D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7. DNA-Analysen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36E05F39-0D9B-707B-9054-1EC7C44D9A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A0930FB-A3E4-F519-0135-AF937164E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43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E1A5743-9965-F292-B5D2-BF50E8B7BE45}"/>
              </a:ext>
            </a:extLst>
          </p:cNvPr>
          <p:cNvSpPr txBox="1"/>
          <p:nvPr/>
        </p:nvSpPr>
        <p:spPr>
          <a:xfrm>
            <a:off x="958787" y="2090172"/>
            <a:ext cx="10138299" cy="446276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Aufklärung des Vergehens oder Verbrechens des hängigen Verfahrens</a:t>
            </a:r>
            <a:r>
              <a:rPr lang="de-CH" dirty="0">
                <a:latin typeface="Frutiger LT 57 Cn" panose="020B0606020204020204" pitchFamily="34" charset="0"/>
              </a:rPr>
              <a:t> (Art. 255 Abs. 1 StPO)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Annahme im hängigen Verfahren, </a:t>
            </a:r>
            <a:r>
              <a:rPr lang="de-CH" sz="2400" dirty="0" err="1">
                <a:latin typeface="Frutiger LT 57 Cn" panose="020B0606020204020204" pitchFamily="34" charset="0"/>
              </a:rPr>
              <a:t>bP</a:t>
            </a:r>
            <a:r>
              <a:rPr lang="de-CH" sz="2400" dirty="0">
                <a:latin typeface="Frutiger LT 57 Cn" panose="020B0606020204020204" pitchFamily="34" charset="0"/>
              </a:rPr>
              <a:t> könnte weitere Vergehen oder Verbrechen </a:t>
            </a:r>
            <a:r>
              <a:rPr lang="de-CH" sz="2400" b="1" dirty="0">
                <a:latin typeface="Frutiger LT 57 Cn" panose="020B0606020204020204" pitchFamily="34" charset="0"/>
              </a:rPr>
              <a:t>begangen haben </a:t>
            </a:r>
            <a:r>
              <a:rPr lang="de-CH" dirty="0">
                <a:latin typeface="Frutiger LT 57 Cn" panose="020B0606020204020204" pitchFamily="34" charset="0"/>
              </a:rPr>
              <a:t>(seit 01.01.2024: Art. 255 Abs. 1</a:t>
            </a:r>
            <a:r>
              <a:rPr lang="de-CH" baseline="30000" dirty="0">
                <a:latin typeface="Frutiger LT 57 Cn" panose="020B0606020204020204" pitchFamily="34" charset="0"/>
              </a:rPr>
              <a:t>bis</a:t>
            </a:r>
            <a:r>
              <a:rPr lang="de-CH" dirty="0">
                <a:latin typeface="Frutiger LT 57 Cn" panose="020B0606020204020204" pitchFamily="34" charset="0"/>
              </a:rPr>
              <a:t>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«konkrete Anhaltspunkte» aus dem hängigen Fall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keine routinemässige, präventive Probenahme und DNA-Analyse </a:t>
            </a:r>
            <a:r>
              <a:rPr lang="de-CH" dirty="0">
                <a:latin typeface="Frutiger LT 57 Cn" panose="020B0606020204020204" pitchFamily="34" charset="0"/>
              </a:rPr>
              <a:t>(BGE 147 I 372 ff.: Klimaaktivisten vs. UBS)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b="1" dirty="0">
                <a:latin typeface="Frutiger LT 57 Cn" panose="020B0606020204020204" pitchFamily="34" charset="0"/>
              </a:rPr>
              <a:t>Verhältnismässigkeit</a:t>
            </a:r>
            <a:r>
              <a:rPr lang="de-CH" sz="2400" dirty="0">
                <a:latin typeface="Frutiger LT 57 Cn" panose="020B0606020204020204" pitchFamily="34" charset="0"/>
              </a:rPr>
              <a:t> stets beachten, da Eingriff in Art. 10 Abs. 2 und Art. 13 Abs. 2 BV</a:t>
            </a:r>
            <a:r>
              <a:rPr lang="de-CH" dirty="0">
                <a:latin typeface="Frutiger LT 57 Cn" panose="020B0606020204020204" pitchFamily="34" charset="0"/>
              </a:rPr>
              <a:t> (zum alten Recht: BGer 7B_335/2023)</a:t>
            </a:r>
          </a:p>
          <a:p>
            <a:pPr lvl="1">
              <a:spcAft>
                <a:spcPts val="1200"/>
              </a:spcAft>
            </a:pPr>
            <a:endParaRPr lang="de-CH" sz="2400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542923"/>
      </p:ext>
    </p:extLst>
  </p:cSld>
  <p:clrMapOvr>
    <a:masterClrMapping/>
  </p:clrMapOvr>
  <p:transition spd="slow">
    <p:push dir="u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FD9819-8C00-633C-DD0F-0F41FE1B30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ED6C60-FE5B-4DFE-6964-C6A3097A1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7. DNA-Analysen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E06DC759-E64D-161F-F12C-EA2D6353DA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1E88F9-4127-722D-CD3D-B1A72DE89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44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BA9FB9F-35D3-11F2-B49F-56D03B4D4EE5}"/>
              </a:ext>
            </a:extLst>
          </p:cNvPr>
          <p:cNvSpPr txBox="1"/>
          <p:nvPr/>
        </p:nvSpPr>
        <p:spPr>
          <a:xfrm>
            <a:off x="958787" y="2090172"/>
            <a:ext cx="10138299" cy="255454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Abnahme DNA-Probe und Profil bei </a:t>
            </a:r>
            <a:r>
              <a:rPr lang="de-CH" sz="2400" b="1" dirty="0">
                <a:latin typeface="Frutiger LT 57 Cn" panose="020B0606020204020204" pitchFamily="34" charset="0"/>
              </a:rPr>
              <a:t>verurteilten</a:t>
            </a:r>
            <a:r>
              <a:rPr lang="de-CH" sz="2400" dirty="0">
                <a:latin typeface="Frutiger LT 57 Cn" panose="020B0606020204020204" pitchFamily="34" charset="0"/>
              </a:rPr>
              <a:t> Straftätern im Urteil </a:t>
            </a:r>
            <a:r>
              <a:rPr lang="de-CH" dirty="0">
                <a:latin typeface="Frutiger LT 57 Cn" panose="020B0606020204020204" pitchFamily="34" charset="0"/>
              </a:rPr>
              <a:t>(Art. 257 StPO)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Voraussetzungen: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Rückfallgefahr bzgl. Vergehen oder Verbrechen: </a:t>
            </a:r>
            <a:r>
              <a:rPr lang="de-CH" sz="2400" b="1" dirty="0">
                <a:latin typeface="Frutiger LT 57 Cn" panose="020B0606020204020204" pitchFamily="34" charset="0"/>
              </a:rPr>
              <a:t>«könnte … begehen»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«Verurteilung» setzt Schuldspruch voraus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Kann-Vorschrift: Verhältnismässigkeit beachten</a:t>
            </a:r>
          </a:p>
        </p:txBody>
      </p:sp>
    </p:spTree>
    <p:extLst>
      <p:ext uri="{BB962C8B-B14F-4D97-AF65-F5344CB8AC3E}">
        <p14:creationId xmlns:p14="http://schemas.microsoft.com/office/powerpoint/2010/main" val="2227677127"/>
      </p:ext>
    </p:extLst>
  </p:cSld>
  <p:clrMapOvr>
    <a:masterClrMapping/>
  </p:clrMapOvr>
  <p:transition spd="slow">
    <p:push dir="u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C172E-336B-14E4-EE48-7F55CA7B32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6B7504-0B42-D57F-7276-740C8D987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7. DNA-Analysen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40C7FFCB-2373-8412-C011-82A1C3D1AD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779F88C-DF71-81C6-E627-B911C4F6B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45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0F3823D-8F99-F3DD-9019-1F7FE2D0EE08}"/>
              </a:ext>
            </a:extLst>
          </p:cNvPr>
          <p:cNvSpPr txBox="1"/>
          <p:nvPr/>
        </p:nvSpPr>
        <p:spPr>
          <a:xfrm>
            <a:off x="958787" y="2090172"/>
            <a:ext cx="10138299" cy="357020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Suchlauf nach </a:t>
            </a:r>
            <a:r>
              <a:rPr lang="de-CH" sz="2400" b="1" dirty="0">
                <a:latin typeface="Frutiger LT 57 Cn" panose="020B0606020204020204" pitchFamily="34" charset="0"/>
              </a:rPr>
              <a:t>Verwandtschaftsbezug</a:t>
            </a:r>
            <a:r>
              <a:rPr lang="de-CH" sz="2400" dirty="0">
                <a:latin typeface="Frutiger LT 57 Cn" panose="020B0606020204020204" pitchFamily="34" charset="0"/>
              </a:rPr>
              <a:t>: «Umweg» über verwandtschaftliches Umfeld bietet erweiterte Ermittlungsansätze </a:t>
            </a:r>
            <a:r>
              <a:rPr lang="de-CH" dirty="0">
                <a:latin typeface="Frutiger LT 57 Cn" panose="020B0606020204020204" pitchFamily="34" charset="0"/>
              </a:rPr>
              <a:t>(Art. 258a StPO; seit 01.08.2023)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b="1" dirty="0" err="1">
                <a:latin typeface="Frutiger LT 57 Cn" panose="020B0606020204020204" pitchFamily="34" charset="0"/>
              </a:rPr>
              <a:t>Phänotypisierung</a:t>
            </a:r>
            <a:r>
              <a:rPr lang="de-CH" sz="2400" dirty="0">
                <a:latin typeface="Frutiger LT 57 Cn" panose="020B0606020204020204" pitchFamily="34" charset="0"/>
              </a:rPr>
              <a:t>: DNA wird zusätzlich «inhaltlich» ausgewertet; Vorhersage über morphologische Merkmale </a:t>
            </a:r>
            <a:r>
              <a:rPr lang="de-CH" dirty="0">
                <a:latin typeface="Frutiger LT 57 Cn" panose="020B0606020204020204" pitchFamily="34" charset="0"/>
              </a:rPr>
              <a:t>(Art. 258b StPO; seit 01.08.2023)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gemäss DNA-Profil-Gesetz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Katalogtaten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Verhältnis der beiden neuen </a:t>
            </a:r>
            <a:r>
              <a:rPr lang="de-CH" sz="2400" dirty="0" err="1">
                <a:latin typeface="Frutiger LT 57 Cn" panose="020B0606020204020204" pitchFamily="34" charset="0"/>
              </a:rPr>
              <a:t>Zm</a:t>
            </a:r>
            <a:r>
              <a:rPr lang="de-CH" sz="2400" dirty="0">
                <a:latin typeface="Frutiger LT 57 Cn" panose="020B0606020204020204" pitchFamily="34" charset="0"/>
              </a:rPr>
              <a:t>? Zuerst </a:t>
            </a:r>
            <a:r>
              <a:rPr lang="de-CH" sz="2400" dirty="0" err="1">
                <a:latin typeface="Frutiger LT 57 Cn" panose="020B0606020204020204" pitchFamily="34" charset="0"/>
              </a:rPr>
              <a:t>Phänotypisierung</a:t>
            </a:r>
            <a:r>
              <a:rPr lang="de-CH" sz="2400" dirty="0">
                <a:latin typeface="Frutiger LT 57 Cn" panose="020B0606020204020204" pitchFamily="34" charset="0"/>
              </a:rPr>
              <a:t> und subsidiär Suchlauf? </a:t>
            </a:r>
            <a:r>
              <a:rPr lang="de-CH" dirty="0">
                <a:latin typeface="Frutiger LT 57 Cn" panose="020B0606020204020204" pitchFamily="34" charset="0"/>
              </a:rPr>
              <a:t>(vgl. </a:t>
            </a:r>
            <a:r>
              <a:rPr lang="de-CH">
                <a:latin typeface="Frutiger LT 57 Cn" panose="020B0606020204020204" pitchFamily="34" charset="0"/>
              </a:rPr>
              <a:t>explizite </a:t>
            </a:r>
            <a:r>
              <a:rPr lang="de-CH" dirty="0">
                <a:latin typeface="Frutiger LT 57 Cn" panose="020B0606020204020204" pitchFamily="34" charset="0"/>
              </a:rPr>
              <a:t>Subsidiaritätsklausel in Art. 258a StPO; BSK StPO- </a:t>
            </a:r>
            <a:r>
              <a:rPr lang="de-CH" cap="small" dirty="0">
                <a:latin typeface="Frutiger LT 57 Cn" panose="020B0606020204020204" pitchFamily="34" charset="0"/>
              </a:rPr>
              <a:t>Fricker/Maeder</a:t>
            </a:r>
            <a:r>
              <a:rPr lang="de-CH" dirty="0">
                <a:latin typeface="Frutiger LT 57 Cn" panose="020B0606020204020204" pitchFamily="34" charset="0"/>
              </a:rPr>
              <a:t>, Art. 258b N 17)</a:t>
            </a:r>
          </a:p>
        </p:txBody>
      </p:sp>
    </p:spTree>
    <p:extLst>
      <p:ext uri="{BB962C8B-B14F-4D97-AF65-F5344CB8AC3E}">
        <p14:creationId xmlns:p14="http://schemas.microsoft.com/office/powerpoint/2010/main" val="22740944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6B2E8B-2EB9-D39C-CC56-05C4A86810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F69060-2919-EC6A-72C4-7CAB25726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8. Erkennungsdienstliche Erfassung etc.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EE0C7474-9E27-80AA-85F9-462AD729CA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39F90E3-4C0C-9D2B-43E5-349EFC5AB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46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09EE86D-1398-A42A-7AC8-1440FDCC6376}"/>
              </a:ext>
            </a:extLst>
          </p:cNvPr>
          <p:cNvSpPr txBox="1"/>
          <p:nvPr/>
        </p:nvSpPr>
        <p:spPr>
          <a:xfrm>
            <a:off x="958787" y="2090172"/>
            <a:ext cx="10138299" cy="224676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Zuständigkeit bei fast allen Strafbehörden </a:t>
            </a:r>
            <a:r>
              <a:rPr lang="de-CH" dirty="0">
                <a:latin typeface="Frutiger LT 57 Cn" panose="020B0606020204020204" pitchFamily="34" charset="0"/>
              </a:rPr>
              <a:t>(Art. 260 Abs. 2 und Art. 12 ff. StPO)</a:t>
            </a:r>
            <a:endParaRPr lang="de-CH" sz="2400" dirty="0">
              <a:latin typeface="Frutiger LT 57 Cn" panose="020B0606020204020204" pitchFamily="34" charset="0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Zwar «Standard», aber doch </a:t>
            </a:r>
            <a:r>
              <a:rPr lang="de-CH" sz="2400" dirty="0" err="1">
                <a:latin typeface="Frutiger LT 57 Cn" panose="020B0606020204020204" pitchFamily="34" charset="0"/>
              </a:rPr>
              <a:t>Zm</a:t>
            </a:r>
            <a:r>
              <a:rPr lang="de-CH" sz="2400" dirty="0">
                <a:latin typeface="Frutiger LT 57 Cn" panose="020B0606020204020204" pitchFamily="34" charset="0"/>
              </a:rPr>
              <a:t> im konkreten Einzelfall; </a:t>
            </a:r>
            <a:r>
              <a:rPr lang="de-CH" sz="2400" b="1" dirty="0">
                <a:latin typeface="Frutiger LT 57 Cn" panose="020B0606020204020204" pitchFamily="34" charset="0"/>
              </a:rPr>
              <a:t>keine routinemässige Anordnung</a:t>
            </a:r>
            <a:r>
              <a:rPr lang="de-CH" sz="2400" dirty="0">
                <a:latin typeface="Frutiger LT 57 Cn" panose="020B0606020204020204" pitchFamily="34" charset="0"/>
              </a:rPr>
              <a:t> z.B. durch OStA-Weisungen </a:t>
            </a:r>
            <a:r>
              <a:rPr lang="de-CH" dirty="0">
                <a:latin typeface="Frutiger LT 57 Cn" panose="020B0606020204020204" pitchFamily="34" charset="0"/>
              </a:rPr>
              <a:t>(BGE 141 IV 87 ff.: Weisungen </a:t>
            </a:r>
            <a:r>
              <a:rPr lang="de-CH" dirty="0" err="1">
                <a:latin typeface="Frutiger LT 57 Cn" panose="020B0606020204020204" pitchFamily="34" charset="0"/>
              </a:rPr>
              <a:t>GStA</a:t>
            </a:r>
            <a:r>
              <a:rPr lang="de-CH" dirty="0">
                <a:latin typeface="Frutiger LT 57 Cn" panose="020B0606020204020204" pitchFamily="34" charset="0"/>
              </a:rPr>
              <a:t> BE)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Wichtig: Auch die erkennungsdienstliche Erfassung muss schriftlich angeordnet bzw. mindestens bestätigt werden </a:t>
            </a:r>
            <a:r>
              <a:rPr lang="de-CH" dirty="0">
                <a:latin typeface="Frutiger LT 57 Cn" panose="020B0606020204020204" pitchFamily="34" charset="0"/>
              </a:rPr>
              <a:t>(Art. 260 Abs. 3 StPO)</a:t>
            </a:r>
          </a:p>
        </p:txBody>
      </p:sp>
    </p:spTree>
    <p:extLst>
      <p:ext uri="{BB962C8B-B14F-4D97-AF65-F5344CB8AC3E}">
        <p14:creationId xmlns:p14="http://schemas.microsoft.com/office/powerpoint/2010/main" val="10204218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257838-F9A2-3538-55EC-378CF52260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78BDA1-7297-9CC2-0C5D-EFFF45CC7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9. Beschlagnahme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37EBAA63-807D-511A-28E9-87AF2916C0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5ABD5D4-9A10-5019-BDA2-1ADFDC5BE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47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38C9E45-4B08-20AE-183E-88F5C5364302}"/>
              </a:ext>
            </a:extLst>
          </p:cNvPr>
          <p:cNvSpPr txBox="1"/>
          <p:nvPr/>
        </p:nvSpPr>
        <p:spPr>
          <a:xfrm>
            <a:off x="958787" y="2090172"/>
            <a:ext cx="10138299" cy="372409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Begriff: </a:t>
            </a:r>
            <a:r>
              <a:rPr lang="de-CH" sz="2400" b="1" dirty="0">
                <a:latin typeface="Frutiger LT 57 Cn" panose="020B0606020204020204" pitchFamily="34" charset="0"/>
              </a:rPr>
              <a:t>Gegenstände</a:t>
            </a:r>
            <a:r>
              <a:rPr lang="de-CH" sz="2400" dirty="0">
                <a:latin typeface="Frutiger LT 57 Cn" panose="020B0606020204020204" pitchFamily="34" charset="0"/>
              </a:rPr>
              <a:t> und </a:t>
            </a:r>
            <a:r>
              <a:rPr lang="de-CH" sz="2400" b="1" dirty="0">
                <a:latin typeface="Frutiger LT 57 Cn" panose="020B0606020204020204" pitchFamily="34" charset="0"/>
              </a:rPr>
              <a:t>Vermögenswerte</a:t>
            </a:r>
            <a:r>
              <a:rPr lang="de-CH" sz="2400" dirty="0">
                <a:latin typeface="Frutiger LT 57 Cn" panose="020B0606020204020204" pitchFamily="34" charset="0"/>
              </a:rPr>
              <a:t> werden der </a:t>
            </a:r>
            <a:r>
              <a:rPr lang="de-CH" sz="2400" b="1" dirty="0">
                <a:latin typeface="Frutiger LT 57 Cn" panose="020B0606020204020204" pitchFamily="34" charset="0"/>
              </a:rPr>
              <a:t>Verfügungsgewalt</a:t>
            </a:r>
            <a:r>
              <a:rPr lang="de-CH" sz="2400" dirty="0">
                <a:latin typeface="Frutiger LT 57 Cn" panose="020B0606020204020204" pitchFamily="34" charset="0"/>
              </a:rPr>
              <a:t> der </a:t>
            </a:r>
            <a:r>
              <a:rPr lang="de-CH" sz="2400" dirty="0" err="1">
                <a:latin typeface="Frutiger LT 57 Cn" panose="020B0606020204020204" pitchFamily="34" charset="0"/>
              </a:rPr>
              <a:t>bP</a:t>
            </a:r>
            <a:r>
              <a:rPr lang="de-CH" sz="2400" dirty="0">
                <a:latin typeface="Frutiger LT 57 Cn" panose="020B0606020204020204" pitchFamily="34" charset="0"/>
              </a:rPr>
              <a:t> oder Dritten </a:t>
            </a:r>
            <a:r>
              <a:rPr lang="de-CH" sz="2400" b="1" dirty="0">
                <a:latin typeface="Frutiger LT 57 Cn" panose="020B0606020204020204" pitchFamily="34" charset="0"/>
              </a:rPr>
              <a:t>entzogen</a:t>
            </a:r>
            <a:r>
              <a:rPr lang="de-CH" sz="2400" dirty="0">
                <a:latin typeface="Frutiger LT 57 Cn" panose="020B0606020204020204" pitchFamily="34" charset="0"/>
              </a:rPr>
              <a:t> für das </a:t>
            </a:r>
            <a:r>
              <a:rPr lang="de-CH" sz="2400" b="1" dirty="0">
                <a:latin typeface="Frutiger LT 57 Cn" panose="020B0606020204020204" pitchFamily="34" charset="0"/>
              </a:rPr>
              <a:t>Strafverfahren</a:t>
            </a:r>
            <a:r>
              <a:rPr lang="de-CH" sz="2400" dirty="0">
                <a:latin typeface="Frutiger LT 57 Cn" panose="020B0606020204020204" pitchFamily="34" charset="0"/>
              </a:rPr>
              <a:t> (vgl. Definition </a:t>
            </a:r>
            <a:r>
              <a:rPr lang="de-CH" sz="2400" dirty="0" err="1">
                <a:latin typeface="Frutiger LT 57 Cn" panose="020B0606020204020204" pitchFamily="34" charset="0"/>
              </a:rPr>
              <a:t>Zm</a:t>
            </a:r>
            <a:r>
              <a:rPr lang="de-CH" sz="2400" dirty="0">
                <a:latin typeface="Frutiger LT 57 Cn" panose="020B0606020204020204" pitchFamily="34" charset="0"/>
              </a:rPr>
              <a:t>): </a:t>
            </a:r>
            <a:r>
              <a:rPr lang="de-CH" dirty="0">
                <a:latin typeface="Frutiger LT 57 Cn" panose="020B0606020204020204" pitchFamily="34" charset="0"/>
              </a:rPr>
              <a:t>(Art. 263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als Beweismittel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Sicherstellung der Verfahrenskosten etc. </a:t>
            </a:r>
            <a:r>
              <a:rPr lang="de-CH" dirty="0">
                <a:latin typeface="Frutiger LT 57 Cn" panose="020B0606020204020204" pitchFamily="34" charset="0"/>
              </a:rPr>
              <a:t>(vgl. auch Art. 268 StPO: Verhältnismässigkeit!)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Restitution an Geschädigte </a:t>
            </a:r>
            <a:r>
              <a:rPr lang="de-CH" dirty="0">
                <a:latin typeface="Frutiger LT 57 Cn" panose="020B0606020204020204" pitchFamily="34" charset="0"/>
              </a:rPr>
              <a:t>(vgl. Art. 70 Abs. 1 StGB; vgl. auch Art. 267 Abs. 2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Einziehung </a:t>
            </a:r>
            <a:r>
              <a:rPr lang="de-CH" dirty="0">
                <a:latin typeface="Frutiger LT 57 Cn" panose="020B0606020204020204" pitchFamily="34" charset="0"/>
              </a:rPr>
              <a:t>(vgl. auch Art. 69 f. StGB; Art. 90a SVG)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zur Deckung von Ersatzforderungen des Staates gemäss Art. 71 StGB</a:t>
            </a:r>
          </a:p>
        </p:txBody>
      </p:sp>
    </p:spTree>
    <p:extLst>
      <p:ext uri="{BB962C8B-B14F-4D97-AF65-F5344CB8AC3E}">
        <p14:creationId xmlns:p14="http://schemas.microsoft.com/office/powerpoint/2010/main" val="8943990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048A9F-61CC-70F4-DA05-0040C855CA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70F97-7CFD-4106-600D-BAEA93153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9. Beschlagnahme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43C85129-DF68-A701-E58B-0830CB5947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09A6484-530F-410E-8A6D-4B2CE7788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48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CFFE559-BD67-1DB8-E584-97DACB7AFB37}"/>
              </a:ext>
            </a:extLst>
          </p:cNvPr>
          <p:cNvSpPr txBox="1"/>
          <p:nvPr/>
        </p:nvSpPr>
        <p:spPr>
          <a:xfrm>
            <a:off x="958787" y="2090172"/>
            <a:ext cx="10138299" cy="304698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Einschränkungen gemäss Art. 264 StPO (vgl. Durchsuchung / Siegelung)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b="1" dirty="0">
                <a:latin typeface="Frutiger LT 57 Cn" panose="020B0606020204020204" pitchFamily="34" charset="0"/>
              </a:rPr>
              <a:t>keine Herausgabepflicht </a:t>
            </a:r>
            <a:r>
              <a:rPr lang="de-CH" sz="2400" dirty="0">
                <a:latin typeface="Frutiger LT 57 Cn" panose="020B0606020204020204" pitchFamily="34" charset="0"/>
              </a:rPr>
              <a:t>der </a:t>
            </a:r>
            <a:r>
              <a:rPr lang="de-CH" sz="2400" dirty="0" err="1">
                <a:latin typeface="Frutiger LT 57 Cn" panose="020B0606020204020204" pitchFamily="34" charset="0"/>
              </a:rPr>
              <a:t>bP</a:t>
            </a:r>
            <a:r>
              <a:rPr lang="de-CH" sz="2400" dirty="0">
                <a:latin typeface="Frutiger LT 57 Cn" panose="020B0606020204020204" pitchFamily="34" charset="0"/>
              </a:rPr>
              <a:t>: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 beschafft sich die Gegenstände oder Vermögenswerte selbst (Duldungspflicht; vgl. Definition </a:t>
            </a:r>
            <a:r>
              <a:rPr lang="de-CH" sz="2400" dirty="0" err="1">
                <a:latin typeface="Frutiger LT 57 Cn" panose="020B0606020204020204" pitchFamily="34" charset="0"/>
              </a:rPr>
              <a:t>Zm</a:t>
            </a:r>
            <a:r>
              <a:rPr lang="de-CH" sz="2400" dirty="0">
                <a:latin typeface="Frutiger LT 57 Cn" panose="020B0606020204020204" pitchFamily="34" charset="0"/>
              </a:rPr>
              <a:t>) </a:t>
            </a:r>
            <a:r>
              <a:rPr lang="de-CH" dirty="0">
                <a:latin typeface="Frutiger LT 57 Cn" panose="020B0606020204020204" pitchFamily="34" charset="0"/>
              </a:rPr>
              <a:t>(Art. 264 Abs. 2 StPO)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Anordnung mit mind. nachträglichem schriftlichem Befehl </a:t>
            </a:r>
            <a:r>
              <a:rPr lang="de-CH" dirty="0">
                <a:latin typeface="Frutiger LT 57 Cn" panose="020B0606020204020204" pitchFamily="34" charset="0"/>
              </a:rPr>
              <a:t>(vgl. Art. 263 Abs. 2 StPO; auch Art. 241 Abs. 1 StPO)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definitiver Entscheid über beschlagnahmte Gegenstände und Vermögenswerte grundsätzlich im Endentscheid </a:t>
            </a:r>
            <a:r>
              <a:rPr lang="de-CH" dirty="0">
                <a:latin typeface="Frutiger LT 57 Cn" panose="020B0606020204020204" pitchFamily="34" charset="0"/>
              </a:rPr>
              <a:t>(Art. 81 StPO)</a:t>
            </a:r>
          </a:p>
        </p:txBody>
      </p:sp>
    </p:spTree>
    <p:extLst>
      <p:ext uri="{BB962C8B-B14F-4D97-AF65-F5344CB8AC3E}">
        <p14:creationId xmlns:p14="http://schemas.microsoft.com/office/powerpoint/2010/main" val="2393053851"/>
      </p:ext>
    </p:extLst>
  </p:cSld>
  <p:clrMapOvr>
    <a:masterClrMapping/>
  </p:clrMapOvr>
  <p:transition spd="slow">
    <p:push dir="u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F36EC8-8728-EFBE-2A54-9F359473D4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B9C19-E35A-6FA1-54CB-112FA37E7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9. Beschlagnahme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EE5C8E28-B817-E6FA-9D22-64883C93A3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14C3E3C-4639-9235-421B-827D82CF9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49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EDDABD2-277D-7DA4-D4AC-F34F940D63B0}"/>
              </a:ext>
            </a:extLst>
          </p:cNvPr>
          <p:cNvSpPr txBox="1"/>
          <p:nvPr/>
        </p:nvSpPr>
        <p:spPr>
          <a:xfrm>
            <a:off x="958787" y="2090172"/>
            <a:ext cx="10138299" cy="224676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Verfahren bei Aufzeichnungen: Hausdurchsuchung, vorläufige Sicherstellung, Entsiegelung, inhaltliche Durchsuchung und Beschlagnahme </a:t>
            </a:r>
            <a:r>
              <a:rPr lang="de-CH" dirty="0">
                <a:latin typeface="Frutiger LT 57 Cn" panose="020B0606020204020204" pitchFamily="34" charset="0"/>
              </a:rPr>
              <a:t>(vgl. </a:t>
            </a:r>
            <a:r>
              <a:rPr lang="de-CH" cap="small" dirty="0">
                <a:latin typeface="Frutiger LT 57 Cn" panose="020B0606020204020204" pitchFamily="34" charset="0"/>
              </a:rPr>
              <a:t>Graf</a:t>
            </a:r>
            <a:r>
              <a:rPr lang="de-CH" dirty="0">
                <a:latin typeface="Frutiger LT 57 Cn" panose="020B0606020204020204" pitchFamily="34" charset="0"/>
              </a:rPr>
              <a:t>, a.a.O., N 40 ff.)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Beschlagnahme erfolgt erst nach Entsiegelung </a:t>
            </a:r>
            <a:r>
              <a:rPr lang="de-CH" dirty="0">
                <a:latin typeface="Frutiger LT 57 Cn" panose="020B0606020204020204" pitchFamily="34" charset="0"/>
              </a:rPr>
              <a:t>(vgl. BGer 1B_65/2014 E. 2.2.)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Kt. AG: kombinierter «Durchsuchungs- und Beschlagnahmebefehl Art. 241 ff. StPO»</a:t>
            </a:r>
          </a:p>
        </p:txBody>
      </p:sp>
    </p:spTree>
    <p:extLst>
      <p:ext uri="{BB962C8B-B14F-4D97-AF65-F5344CB8AC3E}">
        <p14:creationId xmlns:p14="http://schemas.microsoft.com/office/powerpoint/2010/main" val="178690292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B77C5F-F96E-72C3-A257-899E1D513B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BA8524-BB54-C9E4-3DFB-DD53B0A6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1. Einleitung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603694F2-DC0B-49E3-AE8A-F3D4CA658E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D3191C5-36D8-5204-472E-E302F3495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5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369C757-7215-FCC2-9DCE-9EA9AD20D8F9}"/>
              </a:ext>
            </a:extLst>
          </p:cNvPr>
          <p:cNvSpPr txBox="1"/>
          <p:nvPr/>
        </p:nvSpPr>
        <p:spPr>
          <a:xfrm>
            <a:off x="958787" y="2090172"/>
            <a:ext cx="10138299" cy="230832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 err="1">
                <a:latin typeface="Frutiger LT 57 Cn" panose="020B0606020204020204" pitchFamily="34" charset="0"/>
              </a:rPr>
              <a:t>bP</a:t>
            </a:r>
            <a:r>
              <a:rPr lang="de-CH" sz="2400" dirty="0">
                <a:latin typeface="Frutiger LT 57 Cn" panose="020B0606020204020204" pitchFamily="34" charset="0"/>
              </a:rPr>
              <a:t> hat aber gewisse Duldungs- und Erscheinungspflichten: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Duldung von Zwangsmassnahmen </a:t>
            </a:r>
            <a:r>
              <a:rPr lang="de-CH" dirty="0">
                <a:latin typeface="Frutiger LT 57 Cn" panose="020B0606020204020204" pitchFamily="34" charset="0"/>
              </a:rPr>
              <a:t>(Art. </a:t>
            </a:r>
            <a:r>
              <a:rPr lang="de-CH">
                <a:latin typeface="Frutiger LT 57 Cn" panose="020B0606020204020204" pitchFamily="34" charset="0"/>
              </a:rPr>
              <a:t>113 StPO</a:t>
            </a:r>
            <a:r>
              <a:rPr lang="de-CH" dirty="0">
                <a:latin typeface="Frutiger LT 57 Cn" panose="020B0606020204020204" pitchFamily="34" charset="0"/>
              </a:rPr>
              <a:t>; vgl. auch Art. 265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Erscheinungspflichten, die mit Zwangsmassnahmen durchgesetzt werden können </a:t>
            </a:r>
            <a:r>
              <a:rPr lang="de-CH" dirty="0">
                <a:latin typeface="Frutiger LT 57 Cn" panose="020B0606020204020204" pitchFamily="34" charset="0"/>
              </a:rPr>
              <a:t>(vgl. Art. 205 StPO)</a:t>
            </a:r>
          </a:p>
          <a:p>
            <a:pPr lvl="1">
              <a:spcAft>
                <a:spcPts val="1200"/>
              </a:spcAft>
            </a:pPr>
            <a:endParaRPr lang="de-CH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14863"/>
      </p:ext>
    </p:extLst>
  </p:cSld>
  <p:clrMapOvr>
    <a:masterClrMapping/>
  </p:clrMapOvr>
  <p:transition spd="slow">
    <p:push dir="u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486560-23CC-66B1-B1DF-4D62C771C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53AF0F-E230-036D-AFD8-C088C3F22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>
            <a:normAutofit/>
          </a:bodyPr>
          <a:lstStyle/>
          <a:p>
            <a:r>
              <a:rPr lang="de-CH" dirty="0">
                <a:latin typeface="Frutiger LT 57 Cn" panose="020B0606020204020204" pitchFamily="34" charset="0"/>
              </a:rPr>
              <a:t>9. Beschlagnahme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153E1055-F1D6-7DE9-C635-78D2661E09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03325FC-BC9E-8038-33BD-CC1C6C7CA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50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9FDEC37-AFD2-F14B-18F2-12ADB69FBE13}"/>
              </a:ext>
            </a:extLst>
          </p:cNvPr>
          <p:cNvSpPr txBox="1"/>
          <p:nvPr/>
        </p:nvSpPr>
        <p:spPr>
          <a:xfrm>
            <a:off x="958787" y="2090172"/>
            <a:ext cx="10138299" cy="98488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Verfahren der Beschlagnahme von Aufzeichnungen:</a:t>
            </a:r>
          </a:p>
          <a:p>
            <a:pPr>
              <a:spcAft>
                <a:spcPts val="1200"/>
              </a:spcAft>
            </a:pPr>
            <a:endParaRPr lang="de-CH" sz="2400" dirty="0">
              <a:latin typeface="Frutiger LT 57 Cn" panose="020B0606020204020204" pitchFamily="34" charset="0"/>
            </a:endParaRPr>
          </a:p>
        </p:txBody>
      </p:sp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2E03C1D1-7053-C2A1-0BF5-3834CA0F78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4107145"/>
              </p:ext>
            </p:extLst>
          </p:nvPr>
        </p:nvGraphicFramePr>
        <p:xfrm>
          <a:off x="1445879" y="1926771"/>
          <a:ext cx="9164113" cy="4656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13453462"/>
      </p:ext>
    </p:extLst>
  </p:cSld>
  <p:clrMapOvr>
    <a:masterClrMapping/>
  </p:clrMapOvr>
  <p:transition spd="slow">
    <p:push dir="u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7248BD-DEB6-4AE8-13A8-72B4BFD1A1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A9AB5C-5A83-EDF1-9847-8736E9956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9. Beschlagnahme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4E86B2EE-606F-C89E-1EED-D19721919E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DB2CACD-4BA3-FB76-C3FF-6AC91F53C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51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C6DF4B8-FE1A-A478-DF52-8AE9D3615D53}"/>
              </a:ext>
            </a:extLst>
          </p:cNvPr>
          <p:cNvSpPr txBox="1"/>
          <p:nvPr/>
        </p:nvSpPr>
        <p:spPr>
          <a:xfrm>
            <a:off x="958787" y="2090172"/>
            <a:ext cx="10138299" cy="135421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Rechtsmittel gegen Beschlagnahmebefehl: </a:t>
            </a:r>
            <a:r>
              <a:rPr lang="de-CH" sz="2400" b="1" dirty="0">
                <a:latin typeface="Frutiger LT 57 Cn" panose="020B0606020204020204" pitchFamily="34" charset="0"/>
              </a:rPr>
              <a:t>Beschwerde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(Art. 393 Abs. 1 </a:t>
            </a:r>
            <a:r>
              <a:rPr lang="de-CH" dirty="0" err="1">
                <a:latin typeface="Frutiger LT 57 Cn" panose="020B0606020204020204" pitchFamily="34" charset="0"/>
              </a:rPr>
              <a:t>lit</a:t>
            </a:r>
            <a:r>
              <a:rPr lang="de-CH" dirty="0">
                <a:latin typeface="Frutiger LT 57 Cn" panose="020B0606020204020204" pitchFamily="34" charset="0"/>
              </a:rPr>
              <a:t>. a StPO)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Aber: Bindungswirkung des Entsiegelungsentscheids bzw. des unterlassenen Siege-</a:t>
            </a:r>
            <a:r>
              <a:rPr lang="de-CH" sz="2400" dirty="0" err="1">
                <a:latin typeface="Frutiger LT 57 Cn" panose="020B0606020204020204" pitchFamily="34" charset="0"/>
              </a:rPr>
              <a:t>lungsantrags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(vgl. </a:t>
            </a:r>
            <a:r>
              <a:rPr lang="de-CH" cap="small" dirty="0">
                <a:latin typeface="Frutiger LT 57 Cn" panose="020B0606020204020204" pitchFamily="34" charset="0"/>
              </a:rPr>
              <a:t>Graf</a:t>
            </a:r>
            <a:r>
              <a:rPr lang="de-CH" dirty="0">
                <a:latin typeface="Frutiger LT 57 Cn" panose="020B0606020204020204" pitchFamily="34" charset="0"/>
              </a:rPr>
              <a:t>, a.a.O., N 771 und N 781 ff.)</a:t>
            </a:r>
          </a:p>
        </p:txBody>
      </p:sp>
    </p:spTree>
    <p:extLst>
      <p:ext uri="{BB962C8B-B14F-4D97-AF65-F5344CB8AC3E}">
        <p14:creationId xmlns:p14="http://schemas.microsoft.com/office/powerpoint/2010/main" val="1854062760"/>
      </p:ext>
    </p:extLst>
  </p:cSld>
  <p:clrMapOvr>
    <a:masterClrMapping/>
  </p:clrMapOvr>
  <p:transition spd="slow">
    <p:push dir="u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F4BF1A-2D49-9DB9-5352-2704C08728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9C2415-90FB-19BA-ECF6-B1207FF53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10. Geheime Überwachungsmassnahmen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7D7FAF67-50FD-1F42-46CF-DC9AB892CD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72F2158-ECFD-98C3-F127-6D8ADF565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52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3D53662-2D48-0DF5-A66F-66C84AA78291}"/>
              </a:ext>
            </a:extLst>
          </p:cNvPr>
          <p:cNvSpPr txBox="1"/>
          <p:nvPr/>
        </p:nvSpPr>
        <p:spPr>
          <a:xfrm>
            <a:off x="958787" y="2090172"/>
            <a:ext cx="10138299" cy="372409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Verschiedene besonders heikle Eingriffsmöglichkeiten im 8. Kapitel: </a:t>
            </a:r>
            <a:r>
              <a:rPr lang="de-CH" dirty="0">
                <a:latin typeface="Frutiger LT 57 Cn" panose="020B0606020204020204" pitchFamily="34" charset="0"/>
              </a:rPr>
              <a:t>(Art. 269 ff. StPO) 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in besonders </a:t>
            </a:r>
            <a:r>
              <a:rPr lang="de-CH" sz="2400" b="1" dirty="0">
                <a:latin typeface="Frutiger LT 57 Cn" panose="020B0606020204020204" pitchFamily="34" charset="0"/>
              </a:rPr>
              <a:t>empfindliche Privatbereiche </a:t>
            </a:r>
            <a:r>
              <a:rPr lang="de-CH" dirty="0">
                <a:latin typeface="Frutiger LT 57 Cn" panose="020B0606020204020204" pitchFamily="34" charset="0"/>
              </a:rPr>
              <a:t>(vgl. BGE 143 I 292 ff.: geheime Über-</a:t>
            </a:r>
            <a:r>
              <a:rPr lang="de-CH" dirty="0" err="1">
                <a:latin typeface="Frutiger LT 57 Cn" panose="020B0606020204020204" pitchFamily="34" charset="0"/>
              </a:rPr>
              <a:t>wachung</a:t>
            </a:r>
            <a:r>
              <a:rPr lang="de-CH" dirty="0">
                <a:latin typeface="Frutiger LT 57 Cn" panose="020B0606020204020204" pitchFamily="34" charset="0"/>
              </a:rPr>
              <a:t> betr. Kindsmisshandlung und Kindstötung SO)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meist für Betroffene unerkannt, «geheim»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häufig unbeteiligte Dritte betroffen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anspruchsvolle Verteidigung </a:t>
            </a:r>
            <a:r>
              <a:rPr lang="de-CH" dirty="0">
                <a:latin typeface="Frutiger LT 57 Cn" panose="020B0606020204020204" pitchFamily="34" charset="0"/>
              </a:rPr>
              <a:t>(vgl. </a:t>
            </a:r>
            <a:r>
              <a:rPr lang="de-CH" cap="small" dirty="0">
                <a:latin typeface="Frutiger LT 57 Cn" panose="020B0606020204020204" pitchFamily="34" charset="0"/>
              </a:rPr>
              <a:t>Konrad Jeker</a:t>
            </a:r>
            <a:r>
              <a:rPr lang="de-CH" dirty="0">
                <a:latin typeface="Frutiger LT 57 Cn" panose="020B0606020204020204" pitchFamily="34" charset="0"/>
              </a:rPr>
              <a:t>, in: strafprozess.ch, 09.01.2025, zu: BGer 7B_792/2023)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endParaRPr lang="de-CH" sz="2400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711844"/>
      </p:ext>
    </p:extLst>
  </p:cSld>
  <p:clrMapOvr>
    <a:masterClrMapping/>
  </p:clrMapOvr>
  <p:transition spd="slow">
    <p:push dir="u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5DB4C0-272A-E431-9A14-31A049A17B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080DEE-9B4E-38AD-54AF-98955AA68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10. Geheime Überwachungsmassnahmen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F445082B-77FA-F77E-0CA5-574D2F29A8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D9C6B50-5C61-EABF-77EC-FC1B5FEA1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53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74CBF9C-6AB6-3DDD-8BD0-CBAD312CD6E9}"/>
              </a:ext>
            </a:extLst>
          </p:cNvPr>
          <p:cNvSpPr txBox="1"/>
          <p:nvPr/>
        </p:nvSpPr>
        <p:spPr>
          <a:xfrm>
            <a:off x="958787" y="2090172"/>
            <a:ext cx="10138299" cy="38164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Überwachung «Post- und Fernmeldeverkehr»: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rechtliche Grundlagen: nebst Art. 269 ff. StPO vgl. auch BÜPF und VÜPF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Voraussetzungen: </a:t>
            </a:r>
            <a:r>
              <a:rPr lang="de-CH" dirty="0">
                <a:latin typeface="Frutiger LT 57 Cn" panose="020B0606020204020204" pitchFamily="34" charset="0"/>
              </a:rPr>
              <a:t>(Art. 269 Abs. 1 f. StPO)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b="1" dirty="0">
                <a:latin typeface="Frutiger LT 57 Cn" panose="020B0606020204020204" pitchFamily="34" charset="0"/>
              </a:rPr>
              <a:t>dringender Tatverdacht </a:t>
            </a:r>
            <a:r>
              <a:rPr lang="de-CH" sz="2400" dirty="0">
                <a:latin typeface="Frutiger LT 57 Cn" panose="020B0606020204020204" pitchFamily="34" charset="0"/>
              </a:rPr>
              <a:t>bzgl. </a:t>
            </a:r>
            <a:r>
              <a:rPr lang="de-CH" sz="2400" b="1" dirty="0">
                <a:latin typeface="Frutiger LT 57 Cn" panose="020B0606020204020204" pitchFamily="34" charset="0"/>
              </a:rPr>
              <a:t>Katalogtat</a:t>
            </a:r>
            <a:r>
              <a:rPr lang="de-CH" sz="2400" dirty="0">
                <a:latin typeface="Frutiger LT 57 Cn" panose="020B0606020204020204" pitchFamily="34" charset="0"/>
              </a:rPr>
              <a:t> (also nur ausgewählte Delikte!)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Schwere der Straftat rechtfertigt (</a:t>
            </a:r>
            <a:r>
              <a:rPr lang="de-CH" sz="2400" b="1" dirty="0">
                <a:latin typeface="Frutiger LT 57 Cn" panose="020B0606020204020204" pitchFamily="34" charset="0"/>
              </a:rPr>
              <a:t>Verhältnismässigkeit</a:t>
            </a:r>
            <a:r>
              <a:rPr lang="de-CH" sz="2400" dirty="0">
                <a:latin typeface="Frutiger LT 57 Cn" panose="020B0606020204020204" pitchFamily="34" charset="0"/>
              </a:rPr>
              <a:t>)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bisherige Untersuchungshandlungen erfolglos (</a:t>
            </a:r>
            <a:r>
              <a:rPr lang="de-CH" sz="2400" b="1" dirty="0">
                <a:latin typeface="Frutiger LT 57 Cn" panose="020B0606020204020204" pitchFamily="34" charset="0"/>
              </a:rPr>
              <a:t>Subsidiarität</a:t>
            </a:r>
            <a:r>
              <a:rPr lang="de-CH" dirty="0">
                <a:latin typeface="Frutiger LT 57 Cn" panose="020B0606020204020204" pitchFamily="34" charset="0"/>
              </a:rPr>
              <a:t>; Würdigung zusammen mit Schwere der Katalogtat; vgl. BSK StPO-</a:t>
            </a:r>
            <a:r>
              <a:rPr lang="de-CH" cap="small" dirty="0">
                <a:latin typeface="Frutiger LT 57 Cn" panose="020B0606020204020204" pitchFamily="34" charset="0"/>
              </a:rPr>
              <a:t>Jean-Richard-</a:t>
            </a:r>
            <a:r>
              <a:rPr lang="de-CH" cap="small" dirty="0" err="1">
                <a:latin typeface="Frutiger LT 57 Cn" panose="020B0606020204020204" pitchFamily="34" charset="0"/>
              </a:rPr>
              <a:t>dit</a:t>
            </a:r>
            <a:r>
              <a:rPr lang="de-CH" cap="small" dirty="0">
                <a:latin typeface="Frutiger LT 57 Cn" panose="020B0606020204020204" pitchFamily="34" charset="0"/>
              </a:rPr>
              <a:t>-Bressel</a:t>
            </a:r>
            <a:r>
              <a:rPr lang="de-CH" dirty="0">
                <a:latin typeface="Frutiger LT 57 Cn" panose="020B0606020204020204" pitchFamily="34" charset="0"/>
              </a:rPr>
              <a:t>, Art. 269 N 41 ff.)</a:t>
            </a:r>
          </a:p>
        </p:txBody>
      </p:sp>
    </p:spTree>
    <p:extLst>
      <p:ext uri="{BB962C8B-B14F-4D97-AF65-F5344CB8AC3E}">
        <p14:creationId xmlns:p14="http://schemas.microsoft.com/office/powerpoint/2010/main" val="3358102477"/>
      </p:ext>
    </p:extLst>
  </p:cSld>
  <p:clrMapOvr>
    <a:masterClrMapping/>
  </p:clrMapOvr>
  <p:transition spd="slow">
    <p:push dir="u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7AA986-7295-B1EF-ED71-9855DE198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466CF2-EEC1-0A62-5D3E-417744682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10. Geheime Überwachungsmassnahmen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5A9E86F5-B47C-7CBC-16C0-66D1B720B2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C5037EC-981E-5906-AE76-30BE2599B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54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27FA54B-88FE-3D77-6524-5E8F60581486}"/>
              </a:ext>
            </a:extLst>
          </p:cNvPr>
          <p:cNvSpPr txBox="1"/>
          <p:nvPr/>
        </p:nvSpPr>
        <p:spPr>
          <a:xfrm>
            <a:off x="958787" y="2090172"/>
            <a:ext cx="10138299" cy="224676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Gegenstand der Überwachung: </a:t>
            </a:r>
            <a:r>
              <a:rPr lang="de-CH" dirty="0">
                <a:latin typeface="Frutiger LT 57 Cn" panose="020B0606020204020204" pitchFamily="34" charset="0"/>
              </a:rPr>
              <a:t>(Art. 270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«Fernmeldeverkehr» </a:t>
            </a:r>
            <a:r>
              <a:rPr lang="de-CH" sz="2400" dirty="0" err="1">
                <a:latin typeface="Frutiger LT 57 Cn" panose="020B0606020204020204" pitchFamily="34" charset="0"/>
              </a:rPr>
              <a:t>i.w.S</a:t>
            </a:r>
            <a:r>
              <a:rPr lang="de-CH" sz="2400" dirty="0">
                <a:latin typeface="Frutiger LT 57 Cn" panose="020B0606020204020204" pitchFamily="34" charset="0"/>
              </a:rPr>
              <a:t>. der </a:t>
            </a:r>
            <a:r>
              <a:rPr lang="de-CH" sz="2400" dirty="0" err="1">
                <a:latin typeface="Frutiger LT 57 Cn" panose="020B0606020204020204" pitchFamily="34" charset="0"/>
              </a:rPr>
              <a:t>bP</a:t>
            </a:r>
            <a:r>
              <a:rPr lang="de-CH" sz="2400" dirty="0">
                <a:latin typeface="Frutiger LT 57 Cn" panose="020B0606020204020204" pitchFamily="34" charset="0"/>
              </a:rPr>
              <a:t> überwachen: klassische Briefe, E-Mails, soziale Medien etc. 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«Fernmeldeverkehr» von Dritten («</a:t>
            </a:r>
            <a:r>
              <a:rPr lang="de-CH" sz="2400" dirty="0" err="1">
                <a:latin typeface="Frutiger LT 57 Cn" panose="020B0606020204020204" pitchFamily="34" charset="0"/>
              </a:rPr>
              <a:t>Anschlussüberlasser</a:t>
            </a:r>
            <a:r>
              <a:rPr lang="de-CH" sz="2400" dirty="0">
                <a:latin typeface="Frutiger LT 57 Cn" panose="020B0606020204020204" pitchFamily="34" charset="0"/>
              </a:rPr>
              <a:t>» und «Nachrichten-mittler»)</a:t>
            </a:r>
          </a:p>
        </p:txBody>
      </p:sp>
    </p:spTree>
    <p:extLst>
      <p:ext uri="{BB962C8B-B14F-4D97-AF65-F5344CB8AC3E}">
        <p14:creationId xmlns:p14="http://schemas.microsoft.com/office/powerpoint/2010/main" val="1453734607"/>
      </p:ext>
    </p:extLst>
  </p:cSld>
  <p:clrMapOvr>
    <a:masterClrMapping/>
  </p:clrMapOvr>
  <p:transition spd="slow">
    <p:push dir="u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8E28BD-06D0-202F-82DB-24C7099742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7C54B1-EC88-BE81-0CF2-D1304AB35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10. Geheime Überwachungsmassnahmen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1FD7C9A3-76A9-846C-064C-7279F6FAC8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3036719-034E-0AF0-6F1F-27CD2EA70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55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FB5D62A-8F23-CD5E-0936-896A0153187C}"/>
              </a:ext>
            </a:extLst>
          </p:cNvPr>
          <p:cNvSpPr txBox="1"/>
          <p:nvPr/>
        </p:nvSpPr>
        <p:spPr>
          <a:xfrm>
            <a:off x="958787" y="2090172"/>
            <a:ext cx="10138299" cy="261610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Spezielle Überwachungsmassnahmen: </a:t>
            </a:r>
            <a:endParaRPr lang="de-CH" dirty="0">
              <a:latin typeface="Frutiger LT 57 Cn" panose="020B060602020402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Einsatz besonderer technischer Geräte und spezieller Software: IMSI-Catcher, «Staats-Trojaner» etc. </a:t>
            </a:r>
            <a:r>
              <a:rPr lang="de-CH" dirty="0">
                <a:latin typeface="Frutiger LT 57 Cn" panose="020B0606020204020204" pitchFamily="34" charset="0"/>
              </a:rPr>
              <a:t>(Art. 269</a:t>
            </a:r>
            <a:r>
              <a:rPr lang="de-CH" baseline="30000" dirty="0">
                <a:latin typeface="Frutiger LT 57 Cn" panose="020B0606020204020204" pitchFamily="34" charset="0"/>
              </a:rPr>
              <a:t>bis</a:t>
            </a:r>
            <a:r>
              <a:rPr lang="de-CH" dirty="0">
                <a:latin typeface="Frutiger LT 57 Cn" panose="020B0606020204020204" pitchFamily="34" charset="0"/>
              </a:rPr>
              <a:t> f.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Randdatenerhebung und Antennensuchlauf (rückwirkende Randdatenerhebung mit Rasterfahndung): «nur» dringender Tatverdacht für Vergehen und Ver-brechen plus Art. 269 Abs. 1 </a:t>
            </a:r>
            <a:r>
              <a:rPr lang="de-CH" sz="2400" dirty="0" err="1">
                <a:latin typeface="Frutiger LT 57 Cn" panose="020B0606020204020204" pitchFamily="34" charset="0"/>
              </a:rPr>
              <a:t>lit</a:t>
            </a:r>
            <a:r>
              <a:rPr lang="de-CH" sz="2400" dirty="0">
                <a:latin typeface="Frutiger LT 57 Cn" panose="020B0606020204020204" pitchFamily="34" charset="0"/>
              </a:rPr>
              <a:t>. b und c StPO </a:t>
            </a:r>
            <a:r>
              <a:rPr lang="de-CH" dirty="0">
                <a:latin typeface="Frutiger LT 57 Cn" panose="020B0606020204020204" pitchFamily="34" charset="0"/>
              </a:rPr>
              <a:t>(Art. 273 StPO; BGE 137 IV 340)</a:t>
            </a:r>
          </a:p>
        </p:txBody>
      </p:sp>
    </p:spTree>
    <p:extLst>
      <p:ext uri="{BB962C8B-B14F-4D97-AF65-F5344CB8AC3E}">
        <p14:creationId xmlns:p14="http://schemas.microsoft.com/office/powerpoint/2010/main" val="2104594047"/>
      </p:ext>
    </p:extLst>
  </p:cSld>
  <p:clrMapOvr>
    <a:masterClrMapping/>
  </p:clrMapOvr>
  <p:transition spd="slow">
    <p:push dir="u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4C93F4-94E8-93F1-2307-CB2AB82454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4BE61C-BCEC-5F5C-CA14-6D7551D69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10. Geheime Überwachungsmassnahmen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B4F41442-E5DC-0837-6B8E-5374DE91D1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9A71F5B-0BA1-E6CC-954A-4C5F7A7B6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56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11E6D20-85C0-CE53-1B98-98B50F65DBAB}"/>
              </a:ext>
            </a:extLst>
          </p:cNvPr>
          <p:cNvSpPr txBox="1"/>
          <p:nvPr/>
        </p:nvSpPr>
        <p:spPr>
          <a:xfrm>
            <a:off x="958787" y="2090172"/>
            <a:ext cx="10138299" cy="387798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Umgang mit Daten von </a:t>
            </a:r>
            <a:r>
              <a:rPr lang="de-CH" sz="2400" b="1" dirty="0">
                <a:latin typeface="Frutiger LT 57 Cn" panose="020B0606020204020204" pitchFamily="34" charset="0"/>
              </a:rPr>
              <a:t>Berufsgeheimnisträgern</a:t>
            </a:r>
            <a:r>
              <a:rPr lang="de-CH" sz="2400" dirty="0">
                <a:latin typeface="Frutiger LT 57 Cn" panose="020B0606020204020204" pitchFamily="34" charset="0"/>
              </a:rPr>
              <a:t>: </a:t>
            </a:r>
            <a:r>
              <a:rPr lang="de-CH" dirty="0">
                <a:latin typeface="Frutiger LT 57 Cn" panose="020B0606020204020204" pitchFamily="34" charset="0"/>
              </a:rPr>
              <a:t>(Art. 271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Überwachung einer anderen Person: Informationen mit Zeugnisverweigerungs-recht gemäss Art. 170-173 StPO sind auszusondern und zu vernichten; absolutes Beweisverwertungsverbot </a:t>
            </a:r>
            <a:r>
              <a:rPr lang="de-CH" dirty="0">
                <a:latin typeface="Frutiger LT 57 Cn" panose="020B0606020204020204" pitchFamily="34" charset="0"/>
              </a:rPr>
              <a:t>(Art. 271 Abs. 3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Überwachung eines Berufsgeheimnisträgers als </a:t>
            </a:r>
            <a:r>
              <a:rPr lang="de-CH" sz="2400" dirty="0" err="1">
                <a:latin typeface="Frutiger LT 57 Cn" panose="020B0606020204020204" pitchFamily="34" charset="0"/>
              </a:rPr>
              <a:t>bP</a:t>
            </a:r>
            <a:r>
              <a:rPr lang="de-CH" sz="2400" dirty="0">
                <a:latin typeface="Frutiger LT 57 Cn" panose="020B0606020204020204" pitchFamily="34" charset="0"/>
              </a:rPr>
              <a:t> oder gemäss Art. 270 Abs. 1 </a:t>
            </a:r>
            <a:r>
              <a:rPr lang="de-CH" sz="2400" dirty="0" err="1">
                <a:latin typeface="Frutiger LT 57 Cn" panose="020B0606020204020204" pitchFamily="34" charset="0"/>
              </a:rPr>
              <a:t>lit</a:t>
            </a:r>
            <a:r>
              <a:rPr lang="de-CH" sz="2400" dirty="0">
                <a:latin typeface="Frutiger LT 57 Cn" panose="020B0606020204020204" pitchFamily="34" charset="0"/>
              </a:rPr>
              <a:t>. b StPO: vorgängige Triage durch ZMG; Aussonderung von untersuchungs-fremden Informationen; absolutes Beweisverwertungsverbot </a:t>
            </a:r>
            <a:r>
              <a:rPr lang="de-CH" dirty="0">
                <a:latin typeface="Frutiger LT 57 Cn" panose="020B0606020204020204" pitchFamily="34" charset="0"/>
              </a:rPr>
              <a:t>(Art. 271 Abs. 1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Direktschaltungen ohne vorgängige Triage nur bei dringendem Tatverdacht gegen Berufsgeheimnisträger selbst und besonderen Gründen </a:t>
            </a:r>
            <a:r>
              <a:rPr lang="de-CH" dirty="0">
                <a:latin typeface="Frutiger LT 57 Cn" panose="020B0606020204020204" pitchFamily="34" charset="0"/>
              </a:rPr>
              <a:t>(Art. 271 Abs. 2 StPO)</a:t>
            </a:r>
          </a:p>
        </p:txBody>
      </p:sp>
    </p:spTree>
    <p:extLst>
      <p:ext uri="{BB962C8B-B14F-4D97-AF65-F5344CB8AC3E}">
        <p14:creationId xmlns:p14="http://schemas.microsoft.com/office/powerpoint/2010/main" val="4142010584"/>
      </p:ext>
    </p:extLst>
  </p:cSld>
  <p:clrMapOvr>
    <a:masterClrMapping/>
  </p:clrMapOvr>
  <p:transition spd="slow">
    <p:push dir="u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233389-BE0C-1829-2BA9-48E0A95F7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3C046D-8F20-34DE-73EC-DA3B9B8FC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10. Geheime Überwachungsmassnahmen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C4C7F4B4-BDFB-9365-EE25-D79430B7C3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5FB1995-1114-00CC-ABC9-3F1F81CDA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57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8A625EE-0F3D-5C82-AA70-72D0012E480F}"/>
              </a:ext>
            </a:extLst>
          </p:cNvPr>
          <p:cNvSpPr txBox="1"/>
          <p:nvPr/>
        </p:nvSpPr>
        <p:spPr>
          <a:xfrm>
            <a:off x="958787" y="2090172"/>
            <a:ext cx="10138299" cy="433965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Umgang mit </a:t>
            </a:r>
            <a:r>
              <a:rPr lang="de-CH" sz="2400" b="1" dirty="0">
                <a:latin typeface="Frutiger LT 57 Cn" panose="020B0606020204020204" pitchFamily="34" charset="0"/>
              </a:rPr>
              <a:t>Zufallsfunden</a:t>
            </a:r>
            <a:r>
              <a:rPr lang="de-CH" sz="2400" dirty="0">
                <a:latin typeface="Frutiger LT 57 Cn" panose="020B0606020204020204" pitchFamily="34" charset="0"/>
              </a:rPr>
              <a:t>: </a:t>
            </a:r>
            <a:r>
              <a:rPr lang="de-CH" dirty="0">
                <a:latin typeface="Frutiger LT 57 Cn" panose="020B0606020204020204" pitchFamily="34" charset="0"/>
              </a:rPr>
              <a:t>(Art. 278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Arten: 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sachlicher Zufallsfund: bisher unbekannte Straftat der </a:t>
            </a:r>
            <a:r>
              <a:rPr lang="de-CH" sz="2400" dirty="0" err="1">
                <a:latin typeface="Frutiger LT 57 Cn" panose="020B0606020204020204" pitchFamily="34" charset="0"/>
              </a:rPr>
              <a:t>bP</a:t>
            </a:r>
            <a:r>
              <a:rPr lang="de-CH" sz="2400" dirty="0">
                <a:latin typeface="Frutiger LT 57 Cn" panose="020B0606020204020204" pitchFamily="34" charset="0"/>
              </a:rPr>
              <a:t> entdeckt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personeller Zufallsfund: bisher unbekannte Straftaten Dritter entdeckt</a:t>
            </a:r>
            <a:endParaRPr lang="de-CH" dirty="0">
              <a:latin typeface="Frutiger LT 57 Cn" panose="020B060602020402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Verfahren: 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von vornherein nicht verwertbar: Aussonderung und Vernichtung </a:t>
            </a:r>
            <a:r>
              <a:rPr lang="de-CH" dirty="0">
                <a:latin typeface="Frutiger LT 57 Cn" panose="020B0606020204020204" pitchFamily="34" charset="0"/>
              </a:rPr>
              <a:t>(Art. 278 Abs. 4 StPO)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mutmasslich verwertbar: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 ordnet neue Überwachung an und ersucht ZMG um Genehmigung </a:t>
            </a:r>
            <a:r>
              <a:rPr lang="de-CH" dirty="0">
                <a:latin typeface="Frutiger LT 57 Cn" panose="020B0606020204020204" pitchFamily="34" charset="0"/>
              </a:rPr>
              <a:t>(Art. 278 Abs. 3 StPO)</a:t>
            </a:r>
          </a:p>
        </p:txBody>
      </p:sp>
    </p:spTree>
    <p:extLst>
      <p:ext uri="{BB962C8B-B14F-4D97-AF65-F5344CB8AC3E}">
        <p14:creationId xmlns:p14="http://schemas.microsoft.com/office/powerpoint/2010/main" val="5408796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800710-E461-9A2C-317E-A5A6BC19C6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6C1F40-4472-2592-0877-2E31C2240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10. Geheime Überwachungsmassnahmen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AE168970-5C81-DE23-1BA0-2DC29CFCE5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65188D4-4219-D13D-6787-D2EF6588D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58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D9535FE-E509-06DA-1121-70E1ABA04011}"/>
              </a:ext>
            </a:extLst>
          </p:cNvPr>
          <p:cNvSpPr txBox="1"/>
          <p:nvPr/>
        </p:nvSpPr>
        <p:spPr>
          <a:xfrm>
            <a:off x="958787" y="2090172"/>
            <a:ext cx="10138299" cy="347787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Umgang mit Zufallsfunden: </a:t>
            </a:r>
            <a:r>
              <a:rPr lang="de-CH" dirty="0">
                <a:latin typeface="Frutiger LT 57 Cn" panose="020B0606020204020204" pitchFamily="34" charset="0"/>
              </a:rPr>
              <a:t>(Art. 278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Voraussetzungen für Verwertbarkeit: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Zufallsfund bezieht sich ebenfalls auf Katalogtat </a:t>
            </a:r>
            <a:r>
              <a:rPr lang="de-CH" dirty="0">
                <a:latin typeface="Frutiger LT 57 Cn" panose="020B0606020204020204" pitchFamily="34" charset="0"/>
              </a:rPr>
              <a:t>(Art. 278 Abs. 1 und Abs. 2 und Art. 269 Abs. 1 StPO) 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Zufallsfund wird vom ZMG ebenfalls genehmigt </a:t>
            </a:r>
            <a:r>
              <a:rPr lang="de-CH" dirty="0">
                <a:latin typeface="Frutiger LT 57 Cn" panose="020B0606020204020204" pitchFamily="34" charset="0"/>
              </a:rPr>
              <a:t>(Art. 278 Abs. 3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ohne Genehmigung bzw. von vornherein nicht verwertbare Zufallsfunde sind </a:t>
            </a:r>
            <a:r>
              <a:rPr lang="de-CH" sz="2400" b="1" dirty="0">
                <a:latin typeface="Frutiger LT 57 Cn" panose="020B0606020204020204" pitchFamily="34" charset="0"/>
              </a:rPr>
              <a:t>absolut unverwertbar </a:t>
            </a:r>
            <a:r>
              <a:rPr lang="de-CH" dirty="0">
                <a:latin typeface="Frutiger LT 57 Cn" panose="020B0606020204020204" pitchFamily="34" charset="0"/>
              </a:rPr>
              <a:t>(Art. 278 Abs. 4, Art. 277 Abs. 2 und Art. 141 Abs. 1 StPO; Problem der Fernwirkung von Beweisverwertungsverboten)</a:t>
            </a:r>
          </a:p>
        </p:txBody>
      </p:sp>
    </p:spTree>
    <p:extLst>
      <p:ext uri="{BB962C8B-B14F-4D97-AF65-F5344CB8AC3E}">
        <p14:creationId xmlns:p14="http://schemas.microsoft.com/office/powerpoint/2010/main" val="11925636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3A6E9-6C1E-CE76-B056-1E6A3A16F7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E156D9-180D-E5B0-98AD-7C5506C93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10. Geheime Überwachungsmassnahmen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96988623-8263-6695-BB6C-21812788EF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D968078-F172-D764-E012-337A59019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59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49E081D-A56D-767B-E86F-8FF0DE95AA34}"/>
              </a:ext>
            </a:extLst>
          </p:cNvPr>
          <p:cNvSpPr txBox="1"/>
          <p:nvPr/>
        </p:nvSpPr>
        <p:spPr>
          <a:xfrm>
            <a:off x="958787" y="2090172"/>
            <a:ext cx="10138299" cy="412420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Verfahren: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Anordnung der Überwachung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 in </a:t>
            </a:r>
            <a:r>
              <a:rPr lang="de-CH" sz="2400" b="1" dirty="0">
                <a:latin typeface="Frutiger LT 57 Cn" panose="020B0606020204020204" pitchFamily="34" charset="0"/>
              </a:rPr>
              <a:t>schriftlichem Befehl </a:t>
            </a:r>
            <a:r>
              <a:rPr lang="de-CH" dirty="0">
                <a:latin typeface="Frutiger LT 57 Cn" panose="020B0606020204020204" pitchFamily="34" charset="0"/>
              </a:rPr>
              <a:t>(Art. 269 Abs. 1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Mitteilung an Dienst ÜPF im EJPD </a:t>
            </a:r>
            <a:r>
              <a:rPr lang="de-CH" dirty="0">
                <a:latin typeface="Frutiger LT 57 Cn" panose="020B0606020204020204" pitchFamily="34" charset="0"/>
              </a:rPr>
              <a:t>(Art. 3 VÜPF)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Genehmigungsantrag an ZMG </a:t>
            </a:r>
            <a:r>
              <a:rPr lang="de-CH" sz="2400" b="1" dirty="0">
                <a:latin typeface="Frutiger LT 57 Cn" panose="020B0606020204020204" pitchFamily="34" charset="0"/>
              </a:rPr>
              <a:t>&lt;24 Std. </a:t>
            </a:r>
            <a:r>
              <a:rPr lang="de-CH" sz="2400" dirty="0">
                <a:latin typeface="Frutiger LT 57 Cn" panose="020B0606020204020204" pitchFamily="34" charset="0"/>
              </a:rPr>
              <a:t>seit Anordnung </a:t>
            </a:r>
            <a:r>
              <a:rPr lang="de-CH" dirty="0">
                <a:latin typeface="Frutiger LT 57 Cn" panose="020B0606020204020204" pitchFamily="34" charset="0"/>
              </a:rPr>
              <a:t>(Art. 274 Abs. 1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ZMG entscheidet innert 5 Tagen mit Eröffnung an: </a:t>
            </a:r>
            <a:r>
              <a:rPr lang="de-CH" dirty="0">
                <a:latin typeface="Frutiger LT 57 Cn" panose="020B0606020204020204" pitchFamily="34" charset="0"/>
              </a:rPr>
              <a:t>(Art. 274 Abs. 3 StPO, Art. 3 VÜPF)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endParaRPr lang="de-CH" sz="2400" dirty="0">
              <a:latin typeface="Frutiger LT 57 Cn" panose="020B0606020204020204" pitchFamily="34" charset="0"/>
            </a:endParaRP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Dienst ÜPF</a:t>
            </a:r>
            <a:endParaRPr lang="de-CH" dirty="0">
              <a:latin typeface="Frutiger LT 57 Cn" panose="020B0606020204020204" pitchFamily="34" charset="0"/>
            </a:endParaRP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b="1" dirty="0">
                <a:latin typeface="Frutiger LT 57 Cn" panose="020B0606020204020204" pitchFamily="34" charset="0"/>
              </a:rPr>
              <a:t>nicht an </a:t>
            </a:r>
            <a:r>
              <a:rPr lang="de-CH" sz="2400" b="1" dirty="0" err="1">
                <a:latin typeface="Frutiger LT 57 Cn" panose="020B0606020204020204" pitchFamily="34" charset="0"/>
              </a:rPr>
              <a:t>bP</a:t>
            </a:r>
            <a:endParaRPr lang="de-CH" sz="2400" b="1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33571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FF9E65-FF50-4916-7874-B6E35429F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2. Begriff, Rechtsquellen, Abgrenzung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67137093-ED42-385F-452B-6F3A12166D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FCDBA6D-088C-5544-DF49-8631DDD24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6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52B4392-0DA1-39FF-70E4-DA96FB61306C}"/>
              </a:ext>
            </a:extLst>
          </p:cNvPr>
          <p:cNvSpPr txBox="1"/>
          <p:nvPr/>
        </p:nvSpPr>
        <p:spPr>
          <a:xfrm>
            <a:off x="958787" y="2090172"/>
            <a:ext cx="10138299" cy="393954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400" dirty="0">
                <a:latin typeface="Frutiger LT 57 Cn" panose="020B0606020204020204" pitchFamily="34" charset="0"/>
              </a:rPr>
              <a:t>Begriff: </a:t>
            </a:r>
            <a:r>
              <a:rPr lang="de-DE" dirty="0">
                <a:latin typeface="Frutiger LT 57 Cn" panose="020B0606020204020204" pitchFamily="34" charset="0"/>
              </a:rPr>
              <a:t>(Art. 196 StPO; BGE 145 IV 42, 46 E. 3)</a:t>
            </a:r>
            <a:endParaRPr lang="de-DE" sz="2400" dirty="0">
              <a:latin typeface="Frutiger LT 57 Cn" panose="020B060602020402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DE" sz="2400" dirty="0" err="1">
                <a:latin typeface="Frutiger LT 57 Cn" panose="020B0606020204020204" pitchFamily="34" charset="0"/>
              </a:rPr>
              <a:t>Gemäss</a:t>
            </a:r>
            <a:r>
              <a:rPr lang="de-DE" sz="2400" dirty="0">
                <a:latin typeface="Frutiger LT 57 Cn" panose="020B0606020204020204" pitchFamily="34" charset="0"/>
              </a:rPr>
              <a:t> Art. 196 StPO sind </a:t>
            </a:r>
            <a:r>
              <a:rPr lang="de-DE" sz="2400" dirty="0" err="1">
                <a:latin typeface="Frutiger LT 57 Cn" panose="020B0606020204020204" pitchFamily="34" charset="0"/>
              </a:rPr>
              <a:t>Zwangsmassnahmen</a:t>
            </a:r>
            <a:r>
              <a:rPr lang="de-DE" sz="2400" dirty="0">
                <a:latin typeface="Frutiger LT 57 Cn" panose="020B0606020204020204" pitchFamily="34" charset="0"/>
              </a:rPr>
              <a:t> Verfahrenshandlungen der Strafbehörden, die in Grundrechte der Betroffenen eingreifen und die dazu dienen, Beweise zu sichern (</a:t>
            </a:r>
            <a:r>
              <a:rPr lang="de-DE" sz="2400" dirty="0" err="1">
                <a:latin typeface="Frutiger LT 57 Cn" panose="020B0606020204020204" pitchFamily="34" charset="0"/>
              </a:rPr>
              <a:t>lit</a:t>
            </a:r>
            <a:r>
              <a:rPr lang="de-DE" sz="2400" dirty="0">
                <a:latin typeface="Frutiger LT 57 Cn" panose="020B0606020204020204" pitchFamily="34" charset="0"/>
              </a:rPr>
              <a:t>. a), die Anwesenheit von Personen im Verfahren sicherzustellen (</a:t>
            </a:r>
            <a:r>
              <a:rPr lang="de-DE" sz="2400" dirty="0" err="1">
                <a:latin typeface="Frutiger LT 57 Cn" panose="020B0606020204020204" pitchFamily="34" charset="0"/>
              </a:rPr>
              <a:t>lit</a:t>
            </a:r>
            <a:r>
              <a:rPr lang="de-DE" sz="2400" dirty="0">
                <a:latin typeface="Frutiger LT 57 Cn" panose="020B0606020204020204" pitchFamily="34" charset="0"/>
              </a:rPr>
              <a:t>. b) oder die Vollstreckung des Endentscheides zu gewähr-leisten (</a:t>
            </a:r>
            <a:r>
              <a:rPr lang="de-DE" sz="2400" dirty="0" err="1">
                <a:latin typeface="Frutiger LT 57 Cn" panose="020B0606020204020204" pitchFamily="34" charset="0"/>
              </a:rPr>
              <a:t>lit</a:t>
            </a:r>
            <a:r>
              <a:rPr lang="de-DE" sz="2400" dirty="0">
                <a:latin typeface="Frutiger LT 57 Cn" panose="020B0606020204020204" pitchFamily="34" charset="0"/>
              </a:rPr>
              <a:t>. c). </a:t>
            </a:r>
            <a:r>
              <a:rPr lang="de-DE" sz="2400" dirty="0" err="1">
                <a:latin typeface="Frutiger LT 57 Cn" panose="020B0606020204020204" pitchFamily="34" charset="0"/>
              </a:rPr>
              <a:t>Zwangsmassnahmen</a:t>
            </a:r>
            <a:r>
              <a:rPr lang="de-DE" sz="2400" dirty="0">
                <a:latin typeface="Frutiger LT 57 Cn" panose="020B0606020204020204" pitchFamily="34" charset="0"/>
              </a:rPr>
              <a:t> beinhalten nicht notwendigerweise die Ausübung von Zwang. Entscheidend für die Begriffsbestimmung ist vielmehr die Qualität der </a:t>
            </a:r>
            <a:r>
              <a:rPr lang="de-DE" sz="2400" dirty="0" err="1">
                <a:latin typeface="Frutiger LT 57 Cn" panose="020B0606020204020204" pitchFamily="34" charset="0"/>
              </a:rPr>
              <a:t>Massnahme</a:t>
            </a:r>
            <a:r>
              <a:rPr lang="de-DE" sz="2400" dirty="0">
                <a:latin typeface="Frutiger LT 57 Cn" panose="020B0606020204020204" pitchFamily="34" charset="0"/>
              </a:rPr>
              <a:t> als Eingriff in die Grundrechte, wobei sowohl die Grundrechte </a:t>
            </a:r>
            <a:r>
              <a:rPr lang="de-DE" sz="2400" dirty="0" err="1">
                <a:latin typeface="Frutiger LT 57 Cn" panose="020B0606020204020204" pitchFamily="34" charset="0"/>
              </a:rPr>
              <a:t>gemäss</a:t>
            </a:r>
            <a:r>
              <a:rPr lang="de-DE" sz="2400" dirty="0">
                <a:latin typeface="Frutiger LT 57 Cn" panose="020B0606020204020204" pitchFamily="34" charset="0"/>
              </a:rPr>
              <a:t> Art. 7 ff. BV als auch jene </a:t>
            </a:r>
            <a:r>
              <a:rPr lang="de-DE" sz="2400" dirty="0" err="1">
                <a:latin typeface="Frutiger LT 57 Cn" panose="020B0606020204020204" pitchFamily="34" charset="0"/>
              </a:rPr>
              <a:t>gemäss</a:t>
            </a:r>
            <a:r>
              <a:rPr lang="de-DE" sz="2400" dirty="0">
                <a:latin typeface="Frutiger LT 57 Cn" panose="020B0606020204020204" pitchFamily="34" charset="0"/>
              </a:rPr>
              <a:t> Art. 2 ff. EMRK sowie Art. 6 ff. UNO-Pakt II (SR 0.103.2) angesprochen sind (…). </a:t>
            </a:r>
            <a:endParaRPr lang="de-CH" sz="2400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932079"/>
      </p:ext>
    </p:extLst>
  </p:cSld>
  <p:clrMapOvr>
    <a:masterClrMapping/>
  </p:clrMapOvr>
  <p:transition spd="slow">
    <p:push dir="u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DC82BC-55B6-E829-FF88-3856D03055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18B971-166E-D89F-F4E3-092F03A2B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10. Geheime Überwachungsmassnahmen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F31E473C-3DC4-FB1F-A9B8-B91FCEEC4D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2A9264-7B95-A7F1-F490-1C5207E69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60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BFEBAE8-580C-1F0C-9A30-C40BBC5B98F0}"/>
              </a:ext>
            </a:extLst>
          </p:cNvPr>
          <p:cNvSpPr txBox="1"/>
          <p:nvPr/>
        </p:nvSpPr>
        <p:spPr>
          <a:xfrm>
            <a:off x="958787" y="2090172"/>
            <a:ext cx="10138299" cy="409342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Verfahren: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Genehmigung gilt für </a:t>
            </a:r>
            <a:r>
              <a:rPr lang="de-CH" sz="2400" b="1" dirty="0">
                <a:latin typeface="Frutiger LT 57 Cn" panose="020B0606020204020204" pitchFamily="34" charset="0"/>
              </a:rPr>
              <a:t>max. 3 Monate</a:t>
            </a:r>
            <a:r>
              <a:rPr lang="de-CH" sz="2400" dirty="0">
                <a:latin typeface="Frutiger LT 57 Cn" panose="020B0606020204020204" pitchFamily="34" charset="0"/>
              </a:rPr>
              <a:t>, danach muss verlängert werden       </a:t>
            </a:r>
            <a:r>
              <a:rPr lang="de-CH" dirty="0">
                <a:latin typeface="Frutiger LT 57 Cn" panose="020B0606020204020204" pitchFamily="34" charset="0"/>
              </a:rPr>
              <a:t>(Art. 274 Abs. 5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Beendigung durch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 mit Mitteilung an ZMG bei: </a:t>
            </a:r>
            <a:r>
              <a:rPr lang="de-CH" dirty="0">
                <a:latin typeface="Frutiger LT 57 Cn" panose="020B0606020204020204" pitchFamily="34" charset="0"/>
              </a:rPr>
              <a:t>(Art. 275 StPO)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Wegfall Voraussetzungen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Verweigerung Genehmigung bzw. Verlängerung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Mitteilung an </a:t>
            </a:r>
            <a:r>
              <a:rPr lang="de-CH" sz="2400" dirty="0" err="1">
                <a:latin typeface="Frutiger LT 57 Cn" panose="020B0606020204020204" pitchFamily="34" charset="0"/>
              </a:rPr>
              <a:t>bP</a:t>
            </a:r>
            <a:r>
              <a:rPr lang="de-CH" sz="2400" dirty="0">
                <a:latin typeface="Frutiger LT 57 Cn" panose="020B0606020204020204" pitchFamily="34" charset="0"/>
              </a:rPr>
              <a:t> und Dritte von «Grund, Art und Dauer der Überwachung» spätestens mit </a:t>
            </a:r>
            <a:r>
              <a:rPr lang="de-CH" sz="2400" b="1" dirty="0">
                <a:latin typeface="Frutiger LT 57 Cn" panose="020B0606020204020204" pitchFamily="34" charset="0"/>
              </a:rPr>
              <a:t>Abschluss des Vorverfahrens</a:t>
            </a:r>
            <a:r>
              <a:rPr lang="de-CH" sz="2400" dirty="0">
                <a:latin typeface="Frutiger LT 57 Cn" panose="020B0606020204020204" pitchFamily="34" charset="0"/>
              </a:rPr>
              <a:t>; damit Eröffnung des </a:t>
            </a:r>
            <a:r>
              <a:rPr lang="de-CH" sz="2400" b="1" dirty="0">
                <a:latin typeface="Frutiger LT 57 Cn" panose="020B0606020204020204" pitchFamily="34" charset="0"/>
              </a:rPr>
              <a:t>Beschwerdeweges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(Art. 279 und Art. 393 Abs. 1 </a:t>
            </a:r>
            <a:r>
              <a:rPr lang="de-CH" dirty="0" err="1">
                <a:latin typeface="Frutiger LT 57 Cn" panose="020B0606020204020204" pitchFamily="34" charset="0"/>
              </a:rPr>
              <a:t>lit</a:t>
            </a:r>
            <a:r>
              <a:rPr lang="de-CH" dirty="0">
                <a:latin typeface="Frutiger LT 57 Cn" panose="020B0606020204020204" pitchFamily="34" charset="0"/>
              </a:rPr>
              <a:t>. c StPO; BSK StPO-</a:t>
            </a:r>
            <a:r>
              <a:rPr lang="de-CH" cap="small" dirty="0">
                <a:latin typeface="Frutiger LT 57 Cn" panose="020B0606020204020204" pitchFamily="34" charset="0"/>
              </a:rPr>
              <a:t>Guidon</a:t>
            </a:r>
            <a:r>
              <a:rPr lang="de-CH" dirty="0">
                <a:latin typeface="Frutiger LT 57 Cn" panose="020B0606020204020204" pitchFamily="34" charset="0"/>
              </a:rPr>
              <a:t>, Art. 393 N 14)</a:t>
            </a:r>
          </a:p>
        </p:txBody>
      </p:sp>
    </p:spTree>
    <p:extLst>
      <p:ext uri="{BB962C8B-B14F-4D97-AF65-F5344CB8AC3E}">
        <p14:creationId xmlns:p14="http://schemas.microsoft.com/office/powerpoint/2010/main" val="31395169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D6673F-940D-509E-56F0-326DF11969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52D671-99EC-ED6D-40D3-1E454AAFF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10. Geheime Überwachungsmassnahmen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DF121203-963F-BB80-0DCC-F9BD32B540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C7B19D-626D-C213-ABA4-22CD5E936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61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726437F-5B9A-EC7B-0CFF-26541C6A799C}"/>
              </a:ext>
            </a:extLst>
          </p:cNvPr>
          <p:cNvSpPr txBox="1"/>
          <p:nvPr/>
        </p:nvSpPr>
        <p:spPr>
          <a:xfrm>
            <a:off x="958787" y="2090172"/>
            <a:ext cx="10138299" cy="258532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Schicksal der Erkenntnisse: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genehmigte, relevante: zu den Akten </a:t>
            </a:r>
            <a:r>
              <a:rPr lang="de-CH" dirty="0">
                <a:latin typeface="Frutiger LT 57 Cn" panose="020B0606020204020204" pitchFamily="34" charset="0"/>
              </a:rPr>
              <a:t>(Art. 100 Abs. 1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genehmigte, irrelevante: Aussonderung und Vernichtung nach Abschluss </a:t>
            </a:r>
            <a:r>
              <a:rPr lang="de-CH" dirty="0">
                <a:latin typeface="Frutiger LT 57 Cn" panose="020B0606020204020204" pitchFamily="34" charset="0"/>
              </a:rPr>
              <a:t>(Art. 276 Abs. 1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nicht genehmigte: </a:t>
            </a:r>
            <a:r>
              <a:rPr lang="de-CH" sz="2400" b="1" dirty="0">
                <a:latin typeface="Frutiger LT 57 Cn" panose="020B0606020204020204" pitchFamily="34" charset="0"/>
              </a:rPr>
              <a:t>sofortige Vernichtung</a:t>
            </a:r>
            <a:r>
              <a:rPr lang="de-CH" sz="2400" dirty="0">
                <a:latin typeface="Frutiger LT 57 Cn" panose="020B0606020204020204" pitchFamily="34" charset="0"/>
              </a:rPr>
              <a:t>; </a:t>
            </a:r>
            <a:r>
              <a:rPr lang="de-CH" sz="2400" b="1" dirty="0">
                <a:latin typeface="Frutiger LT 57 Cn" panose="020B0606020204020204" pitchFamily="34" charset="0"/>
              </a:rPr>
              <a:t>absolute Unverwertbarkeit </a:t>
            </a:r>
            <a:r>
              <a:rPr lang="de-CH" dirty="0">
                <a:latin typeface="Frutiger LT 57 Cn" panose="020B0606020204020204" pitchFamily="34" charset="0"/>
              </a:rPr>
              <a:t>(Art. 277 und Art. 141 Abs. 1 StPO; BGE 138 IV 169 ff.)</a:t>
            </a:r>
          </a:p>
        </p:txBody>
      </p:sp>
    </p:spTree>
    <p:extLst>
      <p:ext uri="{BB962C8B-B14F-4D97-AF65-F5344CB8AC3E}">
        <p14:creationId xmlns:p14="http://schemas.microsoft.com/office/powerpoint/2010/main" val="856979208"/>
      </p:ext>
    </p:extLst>
  </p:cSld>
  <p:clrMapOvr>
    <a:masterClrMapping/>
  </p:clrMapOvr>
  <p:transition spd="slow">
    <p:push dir="u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87C05E-455B-8F7E-FA82-1051617B6A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13A558-908E-36B3-4CE5-9288ADECF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10. Geheime Überwachungsmassnahmen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67D1AAD3-255E-B0D0-9BFD-C77F4687B9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EF4AEA4-0B0A-6960-6ECF-A1FB8ED74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62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965B93E-EF7E-1427-0B17-931EA93A6F46}"/>
              </a:ext>
            </a:extLst>
          </p:cNvPr>
          <p:cNvSpPr txBox="1"/>
          <p:nvPr/>
        </p:nvSpPr>
        <p:spPr>
          <a:xfrm>
            <a:off x="958787" y="2090172"/>
            <a:ext cx="10138299" cy="283154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Sonderfall «Rahmenbewilligung» </a:t>
            </a:r>
            <a:r>
              <a:rPr lang="de-CH" dirty="0">
                <a:latin typeface="Frutiger LT 57 Cn" panose="020B0606020204020204" pitchFamily="34" charset="0"/>
              </a:rPr>
              <a:t>(Art. 272 StPO; in der Praxis unbedeutend: BSK StPO-</a:t>
            </a:r>
            <a:r>
              <a:rPr lang="de-CH" cap="small" dirty="0">
                <a:latin typeface="Frutiger LT 57 Cn" panose="020B0606020204020204" pitchFamily="34" charset="0"/>
              </a:rPr>
              <a:t>Jean-Richard-</a:t>
            </a:r>
            <a:r>
              <a:rPr lang="de-CH" cap="small" dirty="0" err="1">
                <a:latin typeface="Frutiger LT 57 Cn" panose="020B0606020204020204" pitchFamily="34" charset="0"/>
              </a:rPr>
              <a:t>dit</a:t>
            </a:r>
            <a:r>
              <a:rPr lang="de-CH" cap="small" dirty="0">
                <a:latin typeface="Frutiger LT 57 Cn" panose="020B0606020204020204" pitchFamily="34" charset="0"/>
              </a:rPr>
              <a:t>-Bressel</a:t>
            </a:r>
            <a:r>
              <a:rPr lang="de-CH" dirty="0">
                <a:latin typeface="Frutiger LT 57 Cn" panose="020B0606020204020204" pitchFamily="34" charset="0"/>
              </a:rPr>
              <a:t>, Art. 272 N 7):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Ausnahme bei häufigem Anschlusswechsel (mind. 3x)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ZMG bewilligt Überwachung aller genutzter Dienste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monatlicher Bericht der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 ans ZMG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Einzelgenehmigung nötig bei Berufsgeheimnisträgern</a:t>
            </a:r>
          </a:p>
        </p:txBody>
      </p:sp>
    </p:spTree>
    <p:extLst>
      <p:ext uri="{BB962C8B-B14F-4D97-AF65-F5344CB8AC3E}">
        <p14:creationId xmlns:p14="http://schemas.microsoft.com/office/powerpoint/2010/main" val="840212762"/>
      </p:ext>
    </p:extLst>
  </p:cSld>
  <p:clrMapOvr>
    <a:masterClrMapping/>
  </p:clrMapOvr>
  <p:transition spd="slow">
    <p:push dir="u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86FFFB-DC5A-273B-A0D0-268C209A2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262147-07E1-4165-A652-70EB35E7D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10. Geheime Überwachungsmassnahmen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9560F912-64E7-B6BD-28DC-1B4CEA87D1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3584EB4-DC1E-EF58-5219-EA1014CEE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63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1D4D0C3-AD6E-5052-76C2-0AFA2F8FAE38}"/>
              </a:ext>
            </a:extLst>
          </p:cNvPr>
          <p:cNvSpPr txBox="1"/>
          <p:nvPr/>
        </p:nvSpPr>
        <p:spPr>
          <a:xfrm>
            <a:off x="958787" y="2090172"/>
            <a:ext cx="10138299" cy="357020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«grosser Lauschangriff» als Sonderfall der (Fernmelde)Überwachung: Über-</a:t>
            </a:r>
            <a:r>
              <a:rPr lang="de-CH" sz="2400" dirty="0" err="1">
                <a:latin typeface="Frutiger LT 57 Cn" panose="020B0606020204020204" pitchFamily="34" charset="0"/>
              </a:rPr>
              <a:t>wachung</a:t>
            </a:r>
            <a:r>
              <a:rPr lang="de-CH" sz="2400" dirty="0">
                <a:latin typeface="Frutiger LT 57 Cn" panose="020B0606020204020204" pitchFamily="34" charset="0"/>
              </a:rPr>
              <a:t> mit technischen Überwachungsgeräten </a:t>
            </a:r>
            <a:r>
              <a:rPr lang="de-CH" dirty="0">
                <a:latin typeface="Frutiger LT 57 Cn" panose="020B0606020204020204" pitchFamily="34" charset="0"/>
              </a:rPr>
              <a:t>(Art. 280 f.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Abhörung und Aufzeichnung von nicht öffentlichen Gesprächen bzw. nicht öffentlichen Vorgängen (bei öffentlichen vgl. Observation) </a:t>
            </a:r>
            <a:r>
              <a:rPr lang="de-CH" dirty="0">
                <a:latin typeface="Frutiger LT 57 Cn" panose="020B0606020204020204" pitchFamily="34" charset="0"/>
              </a:rPr>
              <a:t>(Art. 282 f.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Legalisierung von verbotenen Geräten gemäss Art. 179</a:t>
            </a:r>
            <a:r>
              <a:rPr lang="de-CH" sz="2400" baseline="30000" dirty="0">
                <a:latin typeface="Frutiger LT 57 Cn" panose="020B0606020204020204" pitchFamily="34" charset="0"/>
              </a:rPr>
              <a:t>bis</a:t>
            </a:r>
            <a:r>
              <a:rPr lang="de-CH" sz="2400" dirty="0">
                <a:latin typeface="Frutiger LT 57 Cn" panose="020B0606020204020204" pitchFamily="34" charset="0"/>
              </a:rPr>
              <a:t> ff. StGB («Wanzen»)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Einschränkung im Vergleich zur Fernmeldeüberwachung: nur gegenüber </a:t>
            </a:r>
            <a:r>
              <a:rPr lang="de-CH" sz="2400" dirty="0" err="1">
                <a:latin typeface="Frutiger LT 57 Cn" panose="020B0606020204020204" pitchFamily="34" charset="0"/>
              </a:rPr>
              <a:t>bP</a:t>
            </a:r>
            <a:r>
              <a:rPr lang="de-CH" sz="2400" dirty="0">
                <a:latin typeface="Frutiger LT 57 Cn" panose="020B0606020204020204" pitchFamily="34" charset="0"/>
              </a:rPr>
              <a:t>    </a:t>
            </a:r>
            <a:r>
              <a:rPr lang="de-CH" dirty="0">
                <a:latin typeface="Frutiger LT 57 Cn" panose="020B0606020204020204" pitchFamily="34" charset="0"/>
              </a:rPr>
              <a:t>(Art. 281 Abs. 2 f.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Verfahren vgl. Überwachung Post-/Fernmeldeverkehr </a:t>
            </a:r>
            <a:r>
              <a:rPr lang="de-CH" dirty="0">
                <a:latin typeface="Frutiger LT 57 Cn" panose="020B0606020204020204" pitchFamily="34" charset="0"/>
              </a:rPr>
              <a:t>(Art. 281 Abs. 4 StPO)</a:t>
            </a:r>
          </a:p>
        </p:txBody>
      </p:sp>
    </p:spTree>
    <p:extLst>
      <p:ext uri="{BB962C8B-B14F-4D97-AF65-F5344CB8AC3E}">
        <p14:creationId xmlns:p14="http://schemas.microsoft.com/office/powerpoint/2010/main" val="3208525759"/>
      </p:ext>
    </p:extLst>
  </p:cSld>
  <p:clrMapOvr>
    <a:masterClrMapping/>
  </p:clrMapOvr>
  <p:transition spd="slow">
    <p:push dir="u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A0830A-4464-44C2-EA5A-CAF89551DD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E2FD00-1FB0-A542-DC04-9C51AC7D2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10. Geheime Überwachungsmassnahmen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B7ABD1B2-12BC-4097-F0A8-404FD01F45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D82F762-F8FB-92DC-2AC8-94E3D39B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64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1B1CE1C-9C73-1A12-825C-C84ECB18C206}"/>
              </a:ext>
            </a:extLst>
          </p:cNvPr>
          <p:cNvSpPr txBox="1"/>
          <p:nvPr/>
        </p:nvSpPr>
        <p:spPr>
          <a:xfrm>
            <a:off x="958787" y="2090172"/>
            <a:ext cx="10138299" cy="397031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b="1" dirty="0">
                <a:latin typeface="Frutiger LT 57 Cn" panose="020B0606020204020204" pitchFamily="34" charset="0"/>
              </a:rPr>
              <a:t>Observation</a:t>
            </a:r>
            <a:r>
              <a:rPr lang="de-CH" sz="2400" dirty="0">
                <a:latin typeface="Frutiger LT 57 Cn" panose="020B0606020204020204" pitchFamily="34" charset="0"/>
              </a:rPr>
              <a:t>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Personen oder Gegenstände werden systematisch über längeren Zeitraum an </a:t>
            </a:r>
            <a:r>
              <a:rPr lang="de-CH" sz="2400" b="1" dirty="0">
                <a:latin typeface="Frutiger LT 57 Cn" panose="020B0606020204020204" pitchFamily="34" charset="0"/>
              </a:rPr>
              <a:t>öffentlichen Orten </a:t>
            </a:r>
            <a:r>
              <a:rPr lang="de-CH" sz="2400" dirty="0">
                <a:latin typeface="Frutiger LT 57 Cn" panose="020B0606020204020204" pitchFamily="34" charset="0"/>
              </a:rPr>
              <a:t>verdeckt beobachtet; nicht öffentlich vgl. Art. 280 StPO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Zuständigkeit: Polizei oder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; keine Genehmigungspflicht </a:t>
            </a:r>
            <a:r>
              <a:rPr lang="de-CH" dirty="0">
                <a:latin typeface="Frutiger LT 57 Cn" panose="020B0606020204020204" pitchFamily="34" charset="0"/>
              </a:rPr>
              <a:t>(Art. 282 Abs. 1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Voraussetzungen: </a:t>
            </a:r>
            <a:r>
              <a:rPr lang="de-CH" dirty="0">
                <a:latin typeface="Frutiger LT 57 Cn" panose="020B0606020204020204" pitchFamily="34" charset="0"/>
              </a:rPr>
              <a:t>(Art. 282 Abs. 1 StPO)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konkreter Verdacht bzgl. Vergehen oder Verbrechen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Subsidiarität und Verhältnismässigkeit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b="1" dirty="0">
                <a:latin typeface="Frutiger LT 57 Cn" panose="020B0606020204020204" pitchFamily="34" charset="0"/>
              </a:rPr>
              <a:t>nachträgliche </a:t>
            </a:r>
            <a:r>
              <a:rPr lang="de-CH" sz="2400" dirty="0">
                <a:latin typeface="Frutiger LT 57 Cn" panose="020B0606020204020204" pitchFamily="34" charset="0"/>
              </a:rPr>
              <a:t>Information</a:t>
            </a:r>
            <a:r>
              <a:rPr lang="de-CH" sz="2400" b="1" dirty="0">
                <a:latin typeface="Frutiger LT 57 Cn" panose="020B0606020204020204" pitchFamily="34" charset="0"/>
              </a:rPr>
              <a:t> </a:t>
            </a:r>
            <a:r>
              <a:rPr lang="de-CH" sz="2400" dirty="0">
                <a:latin typeface="Frutiger LT 57 Cn" panose="020B0606020204020204" pitchFamily="34" charset="0"/>
              </a:rPr>
              <a:t>der Betroffenen bei</a:t>
            </a:r>
            <a:r>
              <a:rPr lang="de-CH" sz="2400" b="1" dirty="0">
                <a:latin typeface="Frutiger LT 57 Cn" panose="020B0606020204020204" pitchFamily="34" charset="0"/>
              </a:rPr>
              <a:t> Abschluss</a:t>
            </a:r>
            <a:r>
              <a:rPr lang="de-CH" b="1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(Art. 283 Abs. 1 StPO)</a:t>
            </a:r>
          </a:p>
        </p:txBody>
      </p:sp>
    </p:spTree>
    <p:extLst>
      <p:ext uri="{BB962C8B-B14F-4D97-AF65-F5344CB8AC3E}">
        <p14:creationId xmlns:p14="http://schemas.microsoft.com/office/powerpoint/2010/main" val="265034817"/>
      </p:ext>
    </p:extLst>
  </p:cSld>
  <p:clrMapOvr>
    <a:masterClrMapping/>
  </p:clrMapOvr>
  <p:transition spd="slow">
    <p:push dir="u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88568D-2128-6CD4-5247-DE1200A707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9E5CC8-DC9B-E0C6-F014-EEE7650B6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10. Geheime Überwachungsmassnahmen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DB410186-0033-A3F0-7839-CD65CEA71D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1BABD4B-551F-1EA0-DB87-C66DFA1BF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65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7C3A64F-B147-B8A3-D387-B1EA4C4DF0A6}"/>
              </a:ext>
            </a:extLst>
          </p:cNvPr>
          <p:cNvSpPr txBox="1"/>
          <p:nvPr/>
        </p:nvSpPr>
        <p:spPr>
          <a:xfrm>
            <a:off x="958787" y="2090172"/>
            <a:ext cx="10138299" cy="372409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b="1" dirty="0">
                <a:latin typeface="Frutiger LT 57 Cn" panose="020B0606020204020204" pitchFamily="34" charset="0"/>
              </a:rPr>
              <a:t>Überwachung von Bankbeziehungen</a:t>
            </a:r>
            <a:r>
              <a:rPr lang="de-CH" sz="2400" dirty="0">
                <a:latin typeface="Frutiger LT 57 Cn" panose="020B0606020204020204" pitchFamily="34" charset="0"/>
              </a:rPr>
              <a:t>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Information in Echtzeit über finanzielle Vorgänge mit Mitwirkungspflicht der Bank; Eingriff in Bankkundenbeziehung </a:t>
            </a:r>
            <a:r>
              <a:rPr lang="de-CH" dirty="0">
                <a:latin typeface="Frutiger LT 57 Cn" panose="020B0606020204020204" pitchFamily="34" charset="0"/>
              </a:rPr>
              <a:t>(Art. 284 StPO; Art. 47 </a:t>
            </a:r>
            <a:r>
              <a:rPr lang="de-CH" dirty="0" err="1">
                <a:latin typeface="Frutiger LT 57 Cn" panose="020B0606020204020204" pitchFamily="34" charset="0"/>
              </a:rPr>
              <a:t>BankG</a:t>
            </a:r>
            <a:r>
              <a:rPr lang="de-CH" dirty="0">
                <a:latin typeface="Frutiger LT 57 Cn" panose="020B0606020204020204" pitchFamily="34" charset="0"/>
              </a:rPr>
              <a:t>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Verfahren: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Antrag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 an ZMG und Genehmigung ZMG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nachträgliche Information der Betroffenen mit Beschwerdemöglichkeit    </a:t>
            </a:r>
            <a:r>
              <a:rPr lang="de-CH" dirty="0">
                <a:latin typeface="Frutiger LT 57 Cn" panose="020B0606020204020204" pitchFamily="34" charset="0"/>
              </a:rPr>
              <a:t>(Art. 285 Abs. 3 f. StPO) 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Abgrenzung: Bankunterlagen über vergangene Vorgänge vgl. Beschlagnahme</a:t>
            </a:r>
          </a:p>
        </p:txBody>
      </p:sp>
    </p:spTree>
    <p:extLst>
      <p:ext uri="{BB962C8B-B14F-4D97-AF65-F5344CB8AC3E}">
        <p14:creationId xmlns:p14="http://schemas.microsoft.com/office/powerpoint/2010/main" val="133238712"/>
      </p:ext>
    </p:extLst>
  </p:cSld>
  <p:clrMapOvr>
    <a:masterClrMapping/>
  </p:clrMapOvr>
  <p:transition spd="slow">
    <p:push dir="u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903E1E-097B-61F4-BCFB-6A6CAF638C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15AD89-423C-94DD-5FD7-8082E370E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10. Geheime Überwachungsmassnahmen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100FE034-6817-CE5D-F092-0EDA783184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140BAC4-9BF8-7F69-9179-B9528EF9D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66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42B8D3D-1E7D-CE48-AB18-05DFFCFCB002}"/>
              </a:ext>
            </a:extLst>
          </p:cNvPr>
          <p:cNvSpPr txBox="1"/>
          <p:nvPr/>
        </p:nvSpPr>
        <p:spPr>
          <a:xfrm>
            <a:off x="958787" y="2090172"/>
            <a:ext cx="10138299" cy="418576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b="1" dirty="0">
                <a:latin typeface="Frutiger LT 57 Cn" panose="020B0606020204020204" pitchFamily="34" charset="0"/>
              </a:rPr>
              <a:t>Verdeckte Ermittlung </a:t>
            </a:r>
            <a:r>
              <a:rPr lang="de-CH" sz="2400" dirty="0">
                <a:latin typeface="Frutiger LT 57 Cn" panose="020B0606020204020204" pitchFamily="34" charset="0"/>
              </a:rPr>
              <a:t>(V-Leute, «</a:t>
            </a:r>
            <a:r>
              <a:rPr lang="de-CH" sz="2400" dirty="0" err="1">
                <a:latin typeface="Frutiger LT 57 Cn" panose="020B0606020204020204" pitchFamily="34" charset="0"/>
              </a:rPr>
              <a:t>undercover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sz="2400" dirty="0" err="1">
                <a:latin typeface="Frutiger LT 57 Cn" panose="020B0606020204020204" pitchFamily="34" charset="0"/>
              </a:rPr>
              <a:t>agents</a:t>
            </a:r>
            <a:r>
              <a:rPr lang="de-CH" sz="2400" dirty="0">
                <a:latin typeface="Frutiger LT 57 Cn" panose="020B0606020204020204" pitchFamily="34" charset="0"/>
              </a:rPr>
              <a:t>»):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Polizeileute knüpfen mit </a:t>
            </a:r>
            <a:r>
              <a:rPr lang="de-CH" sz="2400" b="1" dirty="0">
                <a:latin typeface="Frutiger LT 57 Cn" panose="020B0606020204020204" pitchFamily="34" charset="0"/>
              </a:rPr>
              <a:t>falscher Identität </a:t>
            </a:r>
            <a:r>
              <a:rPr lang="de-CH" sz="2400" dirty="0">
                <a:latin typeface="Frutiger LT 57 Cn" panose="020B0606020204020204" pitchFamily="34" charset="0"/>
              </a:rPr>
              <a:t>durch </a:t>
            </a:r>
            <a:r>
              <a:rPr lang="de-CH" sz="2400" b="1" dirty="0">
                <a:latin typeface="Frutiger LT 57 Cn" panose="020B0606020204020204" pitchFamily="34" charset="0"/>
              </a:rPr>
              <a:t>Täuschung</a:t>
            </a:r>
            <a:r>
              <a:rPr lang="de-CH" sz="2400" dirty="0">
                <a:latin typeface="Frutiger LT 57 Cn" panose="020B0606020204020204" pitchFamily="34" charset="0"/>
              </a:rPr>
              <a:t> Kontakt zu Verdächtigen, um in kriminellem Umfeld </a:t>
            </a:r>
            <a:r>
              <a:rPr lang="de-CH" sz="2400" b="1" dirty="0">
                <a:latin typeface="Frutiger LT 57 Cn" panose="020B0606020204020204" pitchFamily="34" charset="0"/>
              </a:rPr>
              <a:t>Vertrauensverhältnis</a:t>
            </a:r>
            <a:r>
              <a:rPr lang="de-CH" sz="2400" dirty="0">
                <a:latin typeface="Frutiger LT 57 Cn" panose="020B0606020204020204" pitchFamily="34" charset="0"/>
              </a:rPr>
              <a:t> aufzubauen und </a:t>
            </a:r>
            <a:r>
              <a:rPr lang="de-CH" sz="2400" b="1" dirty="0">
                <a:latin typeface="Frutiger LT 57 Cn" panose="020B0606020204020204" pitchFamily="34" charset="0"/>
              </a:rPr>
              <a:t>besonders schwere Straftaten aufzuklären </a:t>
            </a:r>
            <a:r>
              <a:rPr lang="de-CH" dirty="0">
                <a:latin typeface="Frutiger LT 57 Cn" panose="020B0606020204020204" pitchFamily="34" charset="0"/>
              </a:rPr>
              <a:t>(Art. 285a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Voraussetzungen: </a:t>
            </a:r>
            <a:r>
              <a:rPr lang="de-CH" dirty="0">
                <a:latin typeface="Frutiger LT 57 Cn" panose="020B0606020204020204" pitchFamily="34" charset="0"/>
              </a:rPr>
              <a:t>(Art. 286 StPO)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Verhältnismässigkeit zwischen Schwere der Straftat und Massnahme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Subsidiarität: Erfolglosigkeit, Aussichtslosigkeit, Unverhältnismässigkeit bzgl. bisheriger Ermittlungen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(kein dringender!) </a:t>
            </a:r>
            <a:r>
              <a:rPr lang="de-CH" sz="2400" b="1" dirty="0">
                <a:latin typeface="Frutiger LT 57 Cn" panose="020B0606020204020204" pitchFamily="34" charset="0"/>
              </a:rPr>
              <a:t>Verdacht</a:t>
            </a:r>
            <a:r>
              <a:rPr lang="de-CH" sz="2400" dirty="0">
                <a:latin typeface="Frutiger LT 57 Cn" panose="020B0606020204020204" pitchFamily="34" charset="0"/>
              </a:rPr>
              <a:t> auf </a:t>
            </a:r>
            <a:r>
              <a:rPr lang="de-CH" sz="2400" b="1" dirty="0">
                <a:latin typeface="Frutiger LT 57 Cn" panose="020B0606020204020204" pitchFamily="34" charset="0"/>
              </a:rPr>
              <a:t>Katalogtat</a:t>
            </a:r>
            <a:r>
              <a:rPr lang="de-CH" sz="2400" dirty="0">
                <a:latin typeface="Frutiger LT 57 Cn" panose="020B0606020204020204" pitchFamily="34" charset="0"/>
              </a:rPr>
              <a:t> (</a:t>
            </a:r>
            <a:r>
              <a:rPr lang="de-CH" dirty="0">
                <a:latin typeface="Frutiger LT 57 Cn" panose="020B0606020204020204" pitchFamily="34" charset="0"/>
              </a:rPr>
              <a:t>dafür enger als Art. 269 Abs. 2 StPO)</a:t>
            </a:r>
          </a:p>
        </p:txBody>
      </p:sp>
    </p:spTree>
    <p:extLst>
      <p:ext uri="{BB962C8B-B14F-4D97-AF65-F5344CB8AC3E}">
        <p14:creationId xmlns:p14="http://schemas.microsoft.com/office/powerpoint/2010/main" val="33968334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E5438F-0D03-A202-75CB-686122C113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ECF7D7-6432-C9E3-A720-95BB28C0D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10. Geheime Überwachungsmassnahmen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4E0775C9-ADF8-2EEF-8BEE-17AD618CDF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0CE90AF-08B3-71A5-1CAE-84692CBB0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67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C6EFF4D-4884-388B-AFE4-A8536BA18A82}"/>
              </a:ext>
            </a:extLst>
          </p:cNvPr>
          <p:cNvSpPr txBox="1"/>
          <p:nvPr/>
        </p:nvSpPr>
        <p:spPr>
          <a:xfrm>
            <a:off x="958787" y="2090172"/>
            <a:ext cx="10138299" cy="440120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Verfahren (vgl. Fernmeldeüberwachung):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Anordnung der Überwachung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 in </a:t>
            </a:r>
            <a:r>
              <a:rPr lang="de-CH" sz="2400" b="1" dirty="0">
                <a:latin typeface="Frutiger LT 57 Cn" panose="020B0606020204020204" pitchFamily="34" charset="0"/>
              </a:rPr>
              <a:t>schriftlichem Befehl </a:t>
            </a:r>
            <a:r>
              <a:rPr lang="de-CH" dirty="0">
                <a:latin typeface="Frutiger LT 57 Cn" panose="020B0606020204020204" pitchFamily="34" charset="0"/>
              </a:rPr>
              <a:t>(Art. 286 Abs. 1 und  Art. 289 2 </a:t>
            </a:r>
            <a:r>
              <a:rPr lang="de-CH" dirty="0" err="1">
                <a:latin typeface="Frutiger LT 57 Cn" panose="020B0606020204020204" pitchFamily="34" charset="0"/>
              </a:rPr>
              <a:t>lit</a:t>
            </a:r>
            <a:r>
              <a:rPr lang="de-CH" dirty="0">
                <a:latin typeface="Frutiger LT 57 Cn" panose="020B0606020204020204" pitchFamily="34" charset="0"/>
              </a:rPr>
              <a:t>. a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Genehmigungsantrag an ZMG </a:t>
            </a:r>
            <a:r>
              <a:rPr lang="de-CH" sz="2400" b="1" dirty="0">
                <a:latin typeface="Frutiger LT 57 Cn" panose="020B0606020204020204" pitchFamily="34" charset="0"/>
              </a:rPr>
              <a:t>&lt;24 Std. </a:t>
            </a:r>
            <a:r>
              <a:rPr lang="de-CH" sz="2400" dirty="0">
                <a:latin typeface="Frutiger LT 57 Cn" panose="020B0606020204020204" pitchFamily="34" charset="0"/>
              </a:rPr>
              <a:t>seit Anordnung </a:t>
            </a:r>
            <a:r>
              <a:rPr lang="de-CH" dirty="0">
                <a:latin typeface="Frutiger LT 57 Cn" panose="020B0606020204020204" pitchFamily="34" charset="0"/>
              </a:rPr>
              <a:t>(Art. 289 Abs. 2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ZMG entscheidet innert 5 Tagen mit Inhalt: </a:t>
            </a:r>
            <a:r>
              <a:rPr lang="de-CH" dirty="0">
                <a:latin typeface="Frutiger LT 57 Cn" panose="020B0606020204020204" pitchFamily="34" charset="0"/>
              </a:rPr>
              <a:t>(Art. 289 Abs. 3 ff. StPO)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Genehmigung für </a:t>
            </a:r>
            <a:r>
              <a:rPr lang="de-CH" sz="2400" b="1" dirty="0">
                <a:latin typeface="Frutiger LT 57 Cn" panose="020B0606020204020204" pitchFamily="34" charset="0"/>
              </a:rPr>
              <a:t>max. 12 Monate</a:t>
            </a:r>
            <a:r>
              <a:rPr lang="de-CH" sz="2400" dirty="0">
                <a:latin typeface="Frutiger LT 57 Cn" panose="020B0606020204020204" pitchFamily="34" charset="0"/>
              </a:rPr>
              <a:t>, danach muss verlängert werden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evtl. Auflagen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Anweisungen zu Legende, Anonymitätszusicherung, externe Personen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endParaRPr lang="de-CH" sz="2400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58853"/>
      </p:ext>
    </p:extLst>
  </p:cSld>
  <p:clrMapOvr>
    <a:masterClrMapping/>
  </p:clrMapOvr>
  <p:transition spd="slow">
    <p:push dir="u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4E4E3D-30B4-856C-8B69-41E79A7900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3EE1D3-4AF6-F346-6D26-71B8616AA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10. Geheime Überwachungsmassnahmen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09E98F83-7BE5-9FFC-5911-5F62A0C6DA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EFF13E0-3D1E-0308-6EFB-18F057267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68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1456E54-6F51-B3BB-E925-CBB2F97C4CB5}"/>
              </a:ext>
            </a:extLst>
          </p:cNvPr>
          <p:cNvSpPr txBox="1"/>
          <p:nvPr/>
        </p:nvSpPr>
        <p:spPr>
          <a:xfrm>
            <a:off x="958787" y="2090172"/>
            <a:ext cx="10138299" cy="372409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Beendigung durch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 mit Mitteilung an ZMG bei: </a:t>
            </a:r>
            <a:r>
              <a:rPr lang="de-CH" dirty="0">
                <a:latin typeface="Frutiger LT 57 Cn" panose="020B0606020204020204" pitchFamily="34" charset="0"/>
              </a:rPr>
              <a:t>(Art. 297 StPO)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Wegfall Voraussetzungen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Verweigerung Genehmigung bzw. Verlängerung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V-Person missachtet Instruktionen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Mitteilung der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 an </a:t>
            </a:r>
            <a:r>
              <a:rPr lang="de-CH" sz="2400" dirty="0" err="1">
                <a:latin typeface="Frutiger LT 57 Cn" panose="020B0606020204020204" pitchFamily="34" charset="0"/>
              </a:rPr>
              <a:t>bP</a:t>
            </a:r>
            <a:r>
              <a:rPr lang="de-CH" sz="2400" dirty="0">
                <a:latin typeface="Frutiger LT 57 Cn" panose="020B0606020204020204" pitchFamily="34" charset="0"/>
              </a:rPr>
              <a:t> spätestens mit </a:t>
            </a:r>
            <a:r>
              <a:rPr lang="de-CH" sz="2400" b="1" dirty="0">
                <a:latin typeface="Frutiger LT 57 Cn" panose="020B0606020204020204" pitchFamily="34" charset="0"/>
              </a:rPr>
              <a:t>Abschluss des Vorverfahrens</a:t>
            </a:r>
            <a:r>
              <a:rPr lang="de-CH" sz="2400" dirty="0">
                <a:latin typeface="Frutiger LT 57 Cn" panose="020B0606020204020204" pitchFamily="34" charset="0"/>
              </a:rPr>
              <a:t>; damit Eröffnung des </a:t>
            </a:r>
            <a:r>
              <a:rPr lang="de-CH" sz="2400" b="1" dirty="0">
                <a:latin typeface="Frutiger LT 57 Cn" panose="020B0606020204020204" pitchFamily="34" charset="0"/>
              </a:rPr>
              <a:t>Beschwerdeweges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(Art. 298 Abs. 1 und Abs. 3 und Art. 393 Abs. 1 </a:t>
            </a:r>
            <a:r>
              <a:rPr lang="de-CH" dirty="0" err="1">
                <a:latin typeface="Frutiger LT 57 Cn" panose="020B0606020204020204" pitchFamily="34" charset="0"/>
              </a:rPr>
              <a:t>lit</a:t>
            </a:r>
            <a:r>
              <a:rPr lang="de-CH" dirty="0">
                <a:latin typeface="Frutiger LT 57 Cn" panose="020B0606020204020204" pitchFamily="34" charset="0"/>
              </a:rPr>
              <a:t>. c StPO)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endParaRPr lang="de-CH" sz="2400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43621"/>
      </p:ext>
    </p:extLst>
  </p:cSld>
  <p:clrMapOvr>
    <a:masterClrMapping/>
  </p:clrMapOvr>
  <p:transition spd="slow">
    <p:push dir="u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ECFDBB-CB10-B00E-AA10-A7FECFF643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97925F-CE2D-F5DB-418B-5F7AAAEF0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10. Geheime Überwachungsmassnahmen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105352AC-DA63-B344-0180-DF7A39DF34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2BB1F93-23D3-1E3B-D5EF-19627635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69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9E1DD67-0C29-482A-997D-98CDCBE40A31}"/>
              </a:ext>
            </a:extLst>
          </p:cNvPr>
          <p:cNvSpPr txBox="1"/>
          <p:nvPr/>
        </p:nvSpPr>
        <p:spPr>
          <a:xfrm>
            <a:off x="958787" y="2090172"/>
            <a:ext cx="10138299" cy="329320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Einsatz: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Polizisten oder «vorübergehend Angestellte» </a:t>
            </a:r>
            <a:r>
              <a:rPr lang="de-CH" dirty="0">
                <a:latin typeface="Frutiger LT 57 Cn" panose="020B0606020204020204" pitchFamily="34" charset="0"/>
              </a:rPr>
              <a:t>(Art. 287 Abs. 1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b="1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 instruiert </a:t>
            </a:r>
            <a:r>
              <a:rPr lang="de-CH" sz="2400" b="1" dirty="0">
                <a:latin typeface="Frutiger LT 57 Cn" panose="020B0606020204020204" pitchFamily="34" charset="0"/>
              </a:rPr>
              <a:t>Führungsperson</a:t>
            </a:r>
            <a:r>
              <a:rPr lang="de-CH" sz="2400" dirty="0">
                <a:latin typeface="Frutiger LT 57 Cn" panose="020B0606020204020204" pitchFamily="34" charset="0"/>
              </a:rPr>
              <a:t> und </a:t>
            </a:r>
            <a:r>
              <a:rPr lang="de-CH" sz="2400" b="1" dirty="0">
                <a:latin typeface="Frutiger LT 57 Cn" panose="020B0606020204020204" pitchFamily="34" charset="0"/>
              </a:rPr>
              <a:t>V-Leute</a:t>
            </a:r>
            <a:r>
              <a:rPr lang="de-CH" sz="2400" dirty="0">
                <a:latin typeface="Frutiger LT 57 Cn" panose="020B0606020204020204" pitchFamily="34" charset="0"/>
              </a:rPr>
              <a:t> vor Beginn </a:t>
            </a:r>
            <a:r>
              <a:rPr lang="de-CH" dirty="0">
                <a:latin typeface="Frutiger LT 57 Cn" panose="020B0606020204020204" pitchFamily="34" charset="0"/>
              </a:rPr>
              <a:t>(Art. 290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V-Leute arbeiten «pflichtgemäss» und berichten Führungsperson «laufend und vollständig» </a:t>
            </a:r>
            <a:r>
              <a:rPr lang="de-CH" dirty="0">
                <a:latin typeface="Frutiger LT 57 Cn" panose="020B0606020204020204" pitchFamily="34" charset="0"/>
              </a:rPr>
              <a:t>(Art. 292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Führungsperson ist für Protokollierung verantwortlich, erteilt Weisungen und rapportiert «laufend und vollständig» an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(Art. 291 StPO)</a:t>
            </a:r>
          </a:p>
        </p:txBody>
      </p:sp>
    </p:spTree>
    <p:extLst>
      <p:ext uri="{BB962C8B-B14F-4D97-AF65-F5344CB8AC3E}">
        <p14:creationId xmlns:p14="http://schemas.microsoft.com/office/powerpoint/2010/main" val="133700170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2B8EB3-BEDD-CBD3-B73E-9C23CCD722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01F680-F15A-D413-5CC9-DD9BC04A2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2. Begriff, Rechtsquellen, Abgrenzung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086AE281-3EAE-1686-08E9-E5D30F7883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187BB27-2B1D-BF31-AC10-F47AE7FA4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7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776A3C3-34AD-D213-2B29-15ABF9D6084E}"/>
              </a:ext>
            </a:extLst>
          </p:cNvPr>
          <p:cNvSpPr txBox="1"/>
          <p:nvPr/>
        </p:nvSpPr>
        <p:spPr>
          <a:xfrm>
            <a:off x="958787" y="2090172"/>
            <a:ext cx="10138299" cy="477053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Kurzum: </a:t>
            </a:r>
            <a:r>
              <a:rPr lang="de-CH" sz="2400" b="1" dirty="0">
                <a:latin typeface="Frutiger LT 57 Cn" panose="020B0606020204020204" pitchFamily="34" charset="0"/>
              </a:rPr>
              <a:t>Eingriffe</a:t>
            </a:r>
            <a:r>
              <a:rPr lang="de-CH" sz="2400" dirty="0">
                <a:latin typeface="Frutiger LT 57 Cn" panose="020B0606020204020204" pitchFamily="34" charset="0"/>
              </a:rPr>
              <a:t> zu </a:t>
            </a:r>
            <a:r>
              <a:rPr lang="de-CH" sz="2400" b="1" dirty="0">
                <a:latin typeface="Frutiger LT 57 Cn" panose="020B0606020204020204" pitchFamily="34" charset="0"/>
              </a:rPr>
              <a:t>Sicherungszwecken</a:t>
            </a:r>
            <a:r>
              <a:rPr lang="de-CH" sz="2400" dirty="0">
                <a:latin typeface="Frutiger LT 57 Cn" panose="020B0606020204020204" pitchFamily="34" charset="0"/>
              </a:rPr>
              <a:t> im </a:t>
            </a:r>
            <a:r>
              <a:rPr lang="de-CH" sz="2400" b="1" dirty="0">
                <a:latin typeface="Frutiger LT 57 Cn" panose="020B0606020204020204" pitchFamily="34" charset="0"/>
              </a:rPr>
              <a:t>Strafverfahren</a:t>
            </a:r>
            <a:r>
              <a:rPr lang="de-CH" sz="2400" dirty="0">
                <a:latin typeface="Frutiger LT 57 Cn" panose="020B0606020204020204" pitchFamily="34" charset="0"/>
              </a:rPr>
              <a:t> (Beweis, Person, Vollzug) in </a:t>
            </a:r>
            <a:r>
              <a:rPr lang="de-CH" sz="2400" b="1" dirty="0">
                <a:latin typeface="Frutiger LT 57 Cn" panose="020B0606020204020204" pitchFamily="34" charset="0"/>
              </a:rPr>
              <a:t>Grundrechte</a:t>
            </a:r>
            <a:r>
              <a:rPr lang="de-CH" sz="2400" dirty="0">
                <a:latin typeface="Frutiger LT 57 Cn" panose="020B0606020204020204" pitchFamily="34" charset="0"/>
              </a:rPr>
              <a:t> wie: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persönliche Freiheit </a:t>
            </a:r>
            <a:r>
              <a:rPr lang="de-CH" dirty="0">
                <a:latin typeface="Frutiger LT 57 Cn" panose="020B0606020204020204" pitchFamily="34" charset="0"/>
              </a:rPr>
              <a:t>(Art. 10 Abs. 2 BV)</a:t>
            </a:r>
            <a:endParaRPr lang="de-CH" sz="2400" dirty="0">
              <a:latin typeface="Frutiger LT 57 Cn" panose="020B060602020402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Verbot der grausamen, unmenschlichen oder erniedrigenden Behandlung      </a:t>
            </a:r>
            <a:r>
              <a:rPr lang="de-CH" dirty="0">
                <a:latin typeface="Frutiger LT 57 Cn" panose="020B0606020204020204" pitchFamily="34" charset="0"/>
              </a:rPr>
              <a:t>(Art. 10 Abs. 3 BV)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Recht auf Privatsphäre und Familienleben </a:t>
            </a:r>
            <a:r>
              <a:rPr lang="de-CH" dirty="0">
                <a:latin typeface="Frutiger LT 57 Cn" panose="020B0606020204020204" pitchFamily="34" charset="0"/>
              </a:rPr>
              <a:t>(Art. 13 Abs. 1 BV)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informationelle Selbstbestimmung </a:t>
            </a:r>
            <a:r>
              <a:rPr lang="de-CH" dirty="0">
                <a:latin typeface="Frutiger LT 57 Cn" panose="020B0606020204020204" pitchFamily="34" charset="0"/>
              </a:rPr>
              <a:t>(Art. 13 Abs. 2 BV)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(…)</a:t>
            </a:r>
          </a:p>
          <a:p>
            <a:pPr lvl="1">
              <a:spcAft>
                <a:spcPts val="1200"/>
              </a:spcAft>
            </a:pPr>
            <a:endParaRPr lang="de-CH" sz="2400" dirty="0">
              <a:latin typeface="Frutiger LT 57 Cn" panose="020B0606020204020204" pitchFamily="34" charset="0"/>
            </a:endParaRPr>
          </a:p>
          <a:p>
            <a:pPr>
              <a:spcAft>
                <a:spcPts val="1200"/>
              </a:spcAft>
            </a:pPr>
            <a:endParaRPr lang="de-CH" sz="2400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8239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CFCC0B-D5ED-F104-C296-D7B7369FE5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47D3D8-F295-2ABC-2A4A-33E605D8B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10. Geheime Überwachungsmassnahmen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B8A7E464-B3CF-93D0-90E0-3193E79905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4F6D58A-1A74-2E87-0A89-B51F4033A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70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7151644-DFAF-3A5F-1B45-E9193F6378B7}"/>
              </a:ext>
            </a:extLst>
          </p:cNvPr>
          <p:cNvSpPr txBox="1"/>
          <p:nvPr/>
        </p:nvSpPr>
        <p:spPr>
          <a:xfrm>
            <a:off x="958787" y="2090172"/>
            <a:ext cx="10138299" cy="403187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Einwirkungsintensität: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Ziel: Abklärung begangener bzw. in Ausführung begriffener Straftaten bei vorhandenem Verdacht; keine präventive Tätigkeit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V-Leute beschränken sich auf «Konkretisierung eines </a:t>
            </a:r>
            <a:r>
              <a:rPr lang="de-CH" sz="2400" dirty="0" err="1">
                <a:latin typeface="Frutiger LT 57 Cn" panose="020B0606020204020204" pitchFamily="34" charset="0"/>
              </a:rPr>
              <a:t>vorhandenden</a:t>
            </a:r>
            <a:r>
              <a:rPr lang="de-CH" sz="2400" dirty="0">
                <a:latin typeface="Frutiger LT 57 Cn" panose="020B0606020204020204" pitchFamily="34" charset="0"/>
              </a:rPr>
              <a:t> Tatentschlusses», d.h. </a:t>
            </a:r>
            <a:r>
              <a:rPr lang="de-CH" sz="2400" b="1" dirty="0">
                <a:latin typeface="Frutiger LT 57 Cn" panose="020B0606020204020204" pitchFamily="34" charset="0"/>
              </a:rPr>
              <a:t>passiv</a:t>
            </a:r>
            <a:r>
              <a:rPr lang="de-CH" sz="2400" dirty="0">
                <a:latin typeface="Frutiger LT 57 Cn" panose="020B0606020204020204" pitchFamily="34" charset="0"/>
              </a:rPr>
              <a:t> und </a:t>
            </a:r>
            <a:r>
              <a:rPr lang="de-CH" sz="2400" b="1" dirty="0">
                <a:latin typeface="Frutiger LT 57 Cn" panose="020B0606020204020204" pitchFamily="34" charset="0"/>
              </a:rPr>
              <a:t>untergeordnet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(Art. 293 Abs. 1 f.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Heikel: Vertrauensverhältnis wird ausgenutzt und mit </a:t>
            </a:r>
            <a:r>
              <a:rPr lang="de-CH" sz="2400" b="1" dirty="0">
                <a:latin typeface="Frutiger LT 57 Cn" panose="020B0606020204020204" pitchFamily="34" charset="0"/>
              </a:rPr>
              <a:t>Täuschung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sz="2400" b="1" dirty="0">
                <a:latin typeface="Frutiger LT 57 Cn" panose="020B0606020204020204" pitchFamily="34" charset="0"/>
              </a:rPr>
              <a:t>Selbst-</a:t>
            </a:r>
            <a:r>
              <a:rPr lang="de-CH" sz="2400" b="1" dirty="0" err="1">
                <a:latin typeface="Frutiger LT 57 Cn" panose="020B0606020204020204" pitchFamily="34" charset="0"/>
              </a:rPr>
              <a:t>belastungsfreiheit</a:t>
            </a:r>
            <a:r>
              <a:rPr lang="de-CH" sz="2400" b="1" dirty="0">
                <a:latin typeface="Frutiger LT 57 Cn" panose="020B0606020204020204" pitchFamily="34" charset="0"/>
              </a:rPr>
              <a:t> missachtet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(BGE 148 IV 205 ff.: Geständnis nach Wahrsagerin ZH)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bei übermässiger Einwirkung: </a:t>
            </a:r>
            <a:r>
              <a:rPr lang="de-CH" sz="2400" b="1" dirty="0">
                <a:latin typeface="Frutiger LT 57 Cn" panose="020B0606020204020204" pitchFamily="34" charset="0"/>
              </a:rPr>
              <a:t>Strafmilderung und –</a:t>
            </a:r>
            <a:r>
              <a:rPr lang="de-CH" sz="2400" b="1" dirty="0" err="1">
                <a:latin typeface="Frutiger LT 57 Cn" panose="020B0606020204020204" pitchFamily="34" charset="0"/>
              </a:rPr>
              <a:t>befreiung</a:t>
            </a:r>
            <a:r>
              <a:rPr lang="de-CH" sz="2400" b="1" dirty="0">
                <a:latin typeface="Frutiger LT 57 Cn" panose="020B0606020204020204" pitchFamily="34" charset="0"/>
              </a:rPr>
              <a:t> </a:t>
            </a:r>
            <a:r>
              <a:rPr lang="de-CH" sz="2400" dirty="0">
                <a:latin typeface="Frutiger LT 57 Cn" panose="020B0606020204020204" pitchFamily="34" charset="0"/>
              </a:rPr>
              <a:t>und/oder </a:t>
            </a:r>
            <a:r>
              <a:rPr lang="de-CH" sz="2400" b="1" dirty="0">
                <a:latin typeface="Frutiger LT 57 Cn" panose="020B0606020204020204" pitchFamily="34" charset="0"/>
              </a:rPr>
              <a:t>Unverwertbarkeit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dirty="0">
                <a:latin typeface="Frutiger LT 57 Cn" panose="020B0606020204020204" pitchFamily="34" charset="0"/>
              </a:rPr>
              <a:t>(Art. 293 Abs. 4 u. Art. 141 Abs. 1 StPO; BSK StPO-</a:t>
            </a:r>
            <a:r>
              <a:rPr lang="de-CH" cap="small" dirty="0">
                <a:latin typeface="Frutiger LT 57 Cn" panose="020B0606020204020204" pitchFamily="34" charset="0"/>
              </a:rPr>
              <a:t>Knodel</a:t>
            </a:r>
            <a:r>
              <a:rPr lang="de-CH" dirty="0">
                <a:latin typeface="Frutiger LT 57 Cn" panose="020B0606020204020204" pitchFamily="34" charset="0"/>
              </a:rPr>
              <a:t>, Art. 294 N 11 ff.)</a:t>
            </a:r>
          </a:p>
        </p:txBody>
      </p:sp>
    </p:spTree>
    <p:extLst>
      <p:ext uri="{BB962C8B-B14F-4D97-AF65-F5344CB8AC3E}">
        <p14:creationId xmlns:p14="http://schemas.microsoft.com/office/powerpoint/2010/main" val="42503889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759204-DA2C-3331-696E-366D917435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AEB438-3E67-9B24-1928-AC8BD5FE0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10. Geheime Überwachungsmassnahmen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CB3D725E-1BE2-6493-02B7-9B11A4A03B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ADAD4DB-679D-9B4C-7CA3-B8A070DB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71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E0C01A1-8B61-8121-9DE2-BA430916871A}"/>
              </a:ext>
            </a:extLst>
          </p:cNvPr>
          <p:cNvSpPr txBox="1"/>
          <p:nvPr/>
        </p:nvSpPr>
        <p:spPr>
          <a:xfrm>
            <a:off x="958787" y="2090172"/>
            <a:ext cx="10138299" cy="372409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Umgang mit </a:t>
            </a:r>
            <a:r>
              <a:rPr lang="de-CH" sz="2400" b="1" dirty="0">
                <a:latin typeface="Frutiger LT 57 Cn" panose="020B0606020204020204" pitchFamily="34" charset="0"/>
              </a:rPr>
              <a:t>Zufallsfunden</a:t>
            </a:r>
            <a:r>
              <a:rPr lang="de-CH" sz="2400" dirty="0">
                <a:latin typeface="Frutiger LT 57 Cn" panose="020B0606020204020204" pitchFamily="34" charset="0"/>
              </a:rPr>
              <a:t>: </a:t>
            </a:r>
            <a:r>
              <a:rPr lang="de-CH" dirty="0">
                <a:latin typeface="Frutiger LT 57 Cn" panose="020B0606020204020204" pitchFamily="34" charset="0"/>
              </a:rPr>
              <a:t>(Art. 296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vgl. Fernmeldeüberwachung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Verwertbarkeit: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Zufallsfund bezieht sich ebenfalls auf Katalogtat </a:t>
            </a:r>
            <a:r>
              <a:rPr lang="de-CH" dirty="0">
                <a:latin typeface="Frutiger LT 57 Cn" panose="020B0606020204020204" pitchFamily="34" charset="0"/>
              </a:rPr>
              <a:t>(Art. 296 Abs. 1 StPO) </a:t>
            </a:r>
          </a:p>
          <a:p>
            <a:pPr marL="1257300" lvl="2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2400" dirty="0">
                <a:latin typeface="Frutiger LT 57 Cn" panose="020B0606020204020204" pitchFamily="34" charset="0"/>
              </a:rPr>
              <a:t>Zufallsfund wird vom ZMG ebenfalls genehmigt </a:t>
            </a:r>
            <a:r>
              <a:rPr lang="de-CH" dirty="0">
                <a:latin typeface="Frutiger LT 57 Cn" panose="020B0606020204020204" pitchFamily="34" charset="0"/>
              </a:rPr>
              <a:t>(Art. 296 Abs. 2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ohne Genehmigung bzw. von vornherein nicht verwertbare Zufallsfunde sind </a:t>
            </a:r>
            <a:r>
              <a:rPr lang="de-CH" sz="2400" b="1" dirty="0">
                <a:latin typeface="Frutiger LT 57 Cn" panose="020B0606020204020204" pitchFamily="34" charset="0"/>
              </a:rPr>
              <a:t>absolut unverwertbar </a:t>
            </a:r>
            <a:r>
              <a:rPr lang="de-CH" dirty="0">
                <a:latin typeface="Frutiger LT 57 Cn" panose="020B0606020204020204" pitchFamily="34" charset="0"/>
              </a:rPr>
              <a:t>(Art. 296 Abs. 2, Art. 289 Abs. 6 StPO und Art. 141 Abs. 1 StPO; Problem der Fernwirkung von Beweisverwertungsverboten)</a:t>
            </a:r>
          </a:p>
        </p:txBody>
      </p:sp>
    </p:spTree>
    <p:extLst>
      <p:ext uri="{BB962C8B-B14F-4D97-AF65-F5344CB8AC3E}">
        <p14:creationId xmlns:p14="http://schemas.microsoft.com/office/powerpoint/2010/main" val="22556590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764592-72C4-D399-C1EE-19282126FC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AC277-68DB-75AE-A850-3BA7E41E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10. Geheime Überwachungsmassnahmen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ABA9D440-D920-F76B-E67C-1065A3CFEA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D748E0B-AB95-A9C2-2FB3-B66CA6DDF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72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7B66702-B0A1-F3FB-EF6B-B152AF1EBE2F}"/>
              </a:ext>
            </a:extLst>
          </p:cNvPr>
          <p:cNvSpPr txBox="1"/>
          <p:nvPr/>
        </p:nvSpPr>
        <p:spPr>
          <a:xfrm>
            <a:off x="958787" y="2090172"/>
            <a:ext cx="10138299" cy="403187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b="1" dirty="0">
                <a:latin typeface="Frutiger LT 57 Cn" panose="020B0606020204020204" pitchFamily="34" charset="0"/>
              </a:rPr>
              <a:t>Verdeckte Fahndung</a:t>
            </a:r>
            <a:r>
              <a:rPr lang="de-CH" sz="2400" dirty="0">
                <a:latin typeface="Frutiger LT 57 Cn" panose="020B0606020204020204" pitchFamily="34" charset="0"/>
              </a:rPr>
              <a:t>: </a:t>
            </a:r>
            <a:r>
              <a:rPr lang="de-CH" dirty="0">
                <a:latin typeface="Frutiger LT 57 Cn" panose="020B0606020204020204" pitchFamily="34" charset="0"/>
              </a:rPr>
              <a:t>(Art. 298a ff.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vgl. verdeckte Ermittlung: aber </a:t>
            </a:r>
            <a:r>
              <a:rPr lang="de-CH" sz="2400" b="1" dirty="0">
                <a:latin typeface="Frutiger LT 57 Cn" panose="020B0606020204020204" pitchFamily="34" charset="0"/>
              </a:rPr>
              <a:t>ohne Legende</a:t>
            </a:r>
            <a:r>
              <a:rPr lang="de-CH" sz="2400" dirty="0">
                <a:latin typeface="Frutiger LT 57 Cn" panose="020B0606020204020204" pitchFamily="34" charset="0"/>
              </a:rPr>
              <a:t>, d.h. nur Verschleierung der Identität; kurze Einsätze ohne Vertrauensverhältnis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Zuständigkeit: Polizei im Ermittlungsverfahren mit Mitteilungspflicht an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, </a:t>
            </a:r>
            <a:r>
              <a:rPr lang="de-CH" sz="2400" dirty="0" err="1">
                <a:latin typeface="Frutiger LT 57 Cn" panose="020B0606020204020204" pitchFamily="34" charset="0"/>
              </a:rPr>
              <a:t>StA</a:t>
            </a:r>
            <a:r>
              <a:rPr lang="de-CH" sz="2400" dirty="0">
                <a:latin typeface="Frutiger LT 57 Cn" panose="020B0606020204020204" pitchFamily="34" charset="0"/>
              </a:rPr>
              <a:t> im Untersuchungsverfahren; </a:t>
            </a:r>
            <a:r>
              <a:rPr lang="de-CH" sz="2400" b="1" dirty="0">
                <a:latin typeface="Frutiger LT 57 Cn" panose="020B0606020204020204" pitchFamily="34" charset="0"/>
              </a:rPr>
              <a:t>keine Genehmigung </a:t>
            </a:r>
            <a:r>
              <a:rPr lang="de-CH" sz="2400" dirty="0">
                <a:latin typeface="Frutiger LT 57 Cn" panose="020B0606020204020204" pitchFamily="34" charset="0"/>
              </a:rPr>
              <a:t>durch ZMG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Rechtsweg: Mitteilung an </a:t>
            </a:r>
            <a:r>
              <a:rPr lang="de-CH" sz="2400" dirty="0" err="1">
                <a:latin typeface="Frutiger LT 57 Cn" panose="020B0606020204020204" pitchFamily="34" charset="0"/>
              </a:rPr>
              <a:t>bP</a:t>
            </a:r>
            <a:r>
              <a:rPr lang="de-CH" sz="2400" dirty="0">
                <a:latin typeface="Frutiger LT 57 Cn" panose="020B0606020204020204" pitchFamily="34" charset="0"/>
              </a:rPr>
              <a:t> </a:t>
            </a:r>
            <a:r>
              <a:rPr lang="de-CH" sz="2400" b="1" dirty="0">
                <a:latin typeface="Frutiger LT 57 Cn" panose="020B0606020204020204" pitchFamily="34" charset="0"/>
              </a:rPr>
              <a:t>bei Abschluss Vorverfahren </a:t>
            </a:r>
            <a:r>
              <a:rPr lang="de-CH" sz="2400" dirty="0">
                <a:latin typeface="Frutiger LT 57 Cn" panose="020B0606020204020204" pitchFamily="34" charset="0"/>
              </a:rPr>
              <a:t>mit Beschwerde-möglichkeit, vgl. verdeckte Ermittlung </a:t>
            </a:r>
            <a:r>
              <a:rPr lang="de-CH" dirty="0">
                <a:latin typeface="Frutiger LT 57 Cn" panose="020B0606020204020204" pitchFamily="34" charset="0"/>
              </a:rPr>
              <a:t>(Art. 298d Abs. 4 und Art. 298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Verwertbarkeit: rechtswidrige Fahndungen bzw. Zufallsfunde </a:t>
            </a:r>
            <a:r>
              <a:rPr lang="de-CH" dirty="0">
                <a:latin typeface="Frutiger LT 57 Cn" panose="020B0606020204020204" pitchFamily="34" charset="0"/>
              </a:rPr>
              <a:t>(Art. 139 ff. und Art. 243 StPO)</a:t>
            </a:r>
          </a:p>
        </p:txBody>
      </p:sp>
    </p:spTree>
    <p:extLst>
      <p:ext uri="{BB962C8B-B14F-4D97-AF65-F5344CB8AC3E}">
        <p14:creationId xmlns:p14="http://schemas.microsoft.com/office/powerpoint/2010/main" val="34987292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439F23-7F0A-4B5E-86DF-99C6538487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5A578A-DD81-E1BC-99A3-E5D577E11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11. Fragen ???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4B1E6E3F-6C41-4D19-EC0C-B792D1172B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4ECB241-6335-165D-CF01-68D1C952F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73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D54AA90-B2FC-DA09-C1B6-C76BC1EF057C}"/>
              </a:ext>
            </a:extLst>
          </p:cNvPr>
          <p:cNvSpPr txBox="1"/>
          <p:nvPr/>
        </p:nvSpPr>
        <p:spPr>
          <a:xfrm>
            <a:off x="958787" y="2090172"/>
            <a:ext cx="10138299" cy="255454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spcAft>
                <a:spcPts val="1200"/>
              </a:spcAft>
            </a:pPr>
            <a:endParaRPr lang="de-CH" sz="2400" dirty="0">
              <a:latin typeface="Frutiger LT 57 Cn" panose="020B0606020204020204" pitchFamily="34" charset="0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de-CH" sz="2400" dirty="0">
              <a:latin typeface="Frutiger LT 57 Cn" panose="020B0606020204020204" pitchFamily="34" charset="0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de-CH" sz="2400" dirty="0">
              <a:latin typeface="Frutiger LT 57 Cn" panose="020B0606020204020204" pitchFamily="34" charset="0"/>
            </a:endParaRPr>
          </a:p>
          <a:p>
            <a:pPr>
              <a:spcAft>
                <a:spcPts val="1200"/>
              </a:spcAft>
            </a:pPr>
            <a:endParaRPr lang="de-CH" sz="2400" dirty="0">
              <a:latin typeface="Frutiger LT 57 Cn" panose="020B060602020402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endParaRPr lang="de-CH" sz="2400" dirty="0">
              <a:latin typeface="Frutiger LT 57 Cn" panose="020B0606020204020204" pitchFamily="34" charset="0"/>
            </a:endParaRPr>
          </a:p>
        </p:txBody>
      </p:sp>
      <p:sp>
        <p:nvSpPr>
          <p:cNvPr id="3" name="Interaktive Schaltfläche: Hilfe 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0D33DF9-7A8C-C2AD-9C96-046EAB38A857}"/>
              </a:ext>
            </a:extLst>
          </p:cNvPr>
          <p:cNvSpPr/>
          <p:nvPr/>
        </p:nvSpPr>
        <p:spPr>
          <a:xfrm>
            <a:off x="1836972" y="2090172"/>
            <a:ext cx="8293855" cy="3794580"/>
          </a:xfrm>
          <a:prstGeom prst="actionButtonHelp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7850987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D280C8-72A2-B98C-B97E-90EDEBDEC9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F685AE-56B9-72D8-0145-9E07688F6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2. Begriff, Rechtsquellen, Abgrenzung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BE702348-8A8A-3F6C-29DC-91425F47AC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A02F9F2-07C6-92BD-6024-656C3C429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8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F77AF21-8D30-23CC-273D-025F85DA5AF8}"/>
              </a:ext>
            </a:extLst>
          </p:cNvPr>
          <p:cNvSpPr txBox="1"/>
          <p:nvPr/>
        </p:nvSpPr>
        <p:spPr>
          <a:xfrm>
            <a:off x="958787" y="2090172"/>
            <a:ext cx="10138299" cy="350865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5. Titel der StPO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dirty="0">
                <a:latin typeface="Frutiger LT 57 Cn" panose="020B0606020204020204" pitchFamily="34" charset="0"/>
              </a:rPr>
              <a:t>&gt;100 Artikel, d.h. deutlich mehr als 9. Titel betr. Rechtsmittel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CH" sz="2400" b="1" dirty="0">
                <a:latin typeface="Frutiger LT 57 Cn" panose="020B0606020204020204" pitchFamily="34" charset="0"/>
              </a:rPr>
              <a:t>Art. 196 – Art. 298d StPO mit 8 Kapiteln</a:t>
            </a:r>
            <a:r>
              <a:rPr lang="de-CH" sz="2400" dirty="0">
                <a:latin typeface="Frutiger LT 57 Cn" panose="020B0606020204020204" pitchFamily="34" charset="0"/>
              </a:rPr>
              <a:t>: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1. Kapitel: Allgemeine Bestimmungen </a:t>
            </a:r>
            <a:r>
              <a:rPr lang="de-CH" dirty="0">
                <a:latin typeface="Frutiger LT 57 Cn" panose="020B0606020204020204" pitchFamily="34" charset="0"/>
              </a:rPr>
              <a:t>(Art. 196 ff.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2. Kapitel: Vorladung, Vorführung und Fahndung </a:t>
            </a:r>
            <a:r>
              <a:rPr lang="de-CH" dirty="0">
                <a:latin typeface="Frutiger LT 57 Cn" panose="020B0606020204020204" pitchFamily="34" charset="0"/>
              </a:rPr>
              <a:t>(Art. 201 ff.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3. Kapitel: Freiheitsentzug, Untersuchungs- und Sicherheitshaft </a:t>
            </a:r>
            <a:r>
              <a:rPr lang="de-CH" dirty="0">
                <a:latin typeface="Frutiger LT 57 Cn" panose="020B0606020204020204" pitchFamily="34" charset="0"/>
              </a:rPr>
              <a:t>(Art. 212 ff. StPO)</a:t>
            </a:r>
          </a:p>
          <a:p>
            <a:pPr lvl="1">
              <a:spcAft>
                <a:spcPts val="1200"/>
              </a:spcAft>
            </a:pPr>
            <a:endParaRPr lang="de-CH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8455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DC93F1-6B95-6FA0-87B5-DC69790893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79D989-1BE9-94B6-A07A-432B556EB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4"/>
            <a:ext cx="10515600" cy="923277"/>
          </a:xfrm>
        </p:spPr>
        <p:txBody>
          <a:bodyPr/>
          <a:lstStyle/>
          <a:p>
            <a:r>
              <a:rPr lang="de-CH" dirty="0">
                <a:latin typeface="Frutiger LT 57 Cn" panose="020B0606020204020204" pitchFamily="34" charset="0"/>
              </a:rPr>
              <a:t>2. Begriff, Rechtsquellen, Abgrenzung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C9CEAB96-E82C-A345-34FB-9C0AB91F6C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18114"/>
            <a:ext cx="1439268" cy="36512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50107FB-6162-6BB0-7ABB-E8C87AA9C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EA61-5344-4390-BED4-700AC98C0EB6}" type="slidenum">
              <a:rPr lang="de-CH" sz="1400" smtClean="0">
                <a:latin typeface="Frutiger LT 57 Cn" panose="020B0606020204020204" pitchFamily="34" charset="0"/>
              </a:rPr>
              <a:t>9</a:t>
            </a:fld>
            <a:endParaRPr lang="de-CH" sz="1400" dirty="0">
              <a:latin typeface="Frutiger LT 57 Cn" panose="020B0606020204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FD52F3A-B085-E6E6-2343-FDCC86AEE038}"/>
              </a:ext>
            </a:extLst>
          </p:cNvPr>
          <p:cNvSpPr txBox="1"/>
          <p:nvPr/>
        </p:nvSpPr>
        <p:spPr>
          <a:xfrm>
            <a:off x="958787" y="2090172"/>
            <a:ext cx="10138299" cy="387798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4. Kapitel: Durchsuchungen und Untersuchungen </a:t>
            </a:r>
            <a:r>
              <a:rPr lang="de-CH" dirty="0">
                <a:latin typeface="Frutiger LT 57 Cn" panose="020B0606020204020204" pitchFamily="34" charset="0"/>
              </a:rPr>
              <a:t>(Art. 241 ff.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5. Kapitel: DNA-Analysen </a:t>
            </a:r>
            <a:r>
              <a:rPr lang="de-CH" dirty="0">
                <a:latin typeface="Frutiger LT 57 Cn" panose="020B0606020204020204" pitchFamily="34" charset="0"/>
              </a:rPr>
              <a:t>(Art. 255 ff.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6. Kapitel: Erkennungsdienstliche Erfassung, Schrift- und Sprachproben </a:t>
            </a:r>
            <a:r>
              <a:rPr lang="de-CH" dirty="0">
                <a:latin typeface="Frutiger LT 57 Cn" panose="020B0606020204020204" pitchFamily="34" charset="0"/>
              </a:rPr>
              <a:t>(Art. 260 ff.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7. Kapitel: Beschlagnahme </a:t>
            </a:r>
            <a:r>
              <a:rPr lang="de-CH" dirty="0">
                <a:latin typeface="Frutiger LT 57 Cn" panose="020B0606020204020204" pitchFamily="34" charset="0"/>
              </a:rPr>
              <a:t>(Art. 263 ff. StPO)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de-CH" sz="2400" dirty="0">
                <a:latin typeface="Frutiger LT 57 Cn" panose="020B0606020204020204" pitchFamily="34" charset="0"/>
              </a:rPr>
              <a:t>8. Kapitel: Geheime Überwachungsmassnahmen </a:t>
            </a:r>
            <a:r>
              <a:rPr lang="de-CH" dirty="0">
                <a:latin typeface="Frutiger LT 57 Cn" panose="020B0606020204020204" pitchFamily="34" charset="0"/>
              </a:rPr>
              <a:t>(Art. 269 ff. StPO)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de-CH" sz="2400" dirty="0">
              <a:latin typeface="Frutiger LT 57 Cn" panose="020B0606020204020204" pitchFamily="34" charset="0"/>
            </a:endParaRPr>
          </a:p>
          <a:p>
            <a:pPr lvl="1">
              <a:spcAft>
                <a:spcPts val="1200"/>
              </a:spcAft>
            </a:pPr>
            <a:endParaRPr lang="de-CH" dirty="0">
              <a:latin typeface="Frutiger LT 57 Cn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78873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5862</Words>
  <Application>Microsoft Office PowerPoint</Application>
  <PresentationFormat>Breitbild</PresentationFormat>
  <Paragraphs>533</Paragraphs>
  <Slides>73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73</vt:i4>
      </vt:variant>
    </vt:vector>
  </HeadingPairs>
  <TitlesOfParts>
    <vt:vector size="80" baseType="lpstr">
      <vt:lpstr>Arial</vt:lpstr>
      <vt:lpstr>Calibri</vt:lpstr>
      <vt:lpstr>Calibri Light</vt:lpstr>
      <vt:lpstr>Courier New</vt:lpstr>
      <vt:lpstr>Frutiger LT 57 Cn</vt:lpstr>
      <vt:lpstr>Symbol</vt:lpstr>
      <vt:lpstr>Office</vt:lpstr>
      <vt:lpstr>      Veranstaltung der RePrAG vom 12. März 2025  Zwangsmassnahmen in der Strafprozessordnung</vt:lpstr>
      <vt:lpstr>Inhalt</vt:lpstr>
      <vt:lpstr>1. Einleitung</vt:lpstr>
      <vt:lpstr>1. Einleitung</vt:lpstr>
      <vt:lpstr>1. Einleitung</vt:lpstr>
      <vt:lpstr>2. Begriff, Rechtsquellen, Abgrenzung</vt:lpstr>
      <vt:lpstr>2. Begriff, Rechtsquellen, Abgrenzung</vt:lpstr>
      <vt:lpstr>2. Begriff, Rechtsquellen, Abgrenzung</vt:lpstr>
      <vt:lpstr>2. Begriff, Rechtsquellen, Abgrenzung</vt:lpstr>
      <vt:lpstr>2. Begriff, Rechtsquellen, Abgrenzung</vt:lpstr>
      <vt:lpstr>2. Begriff, Rechtsquellen, Abgrenzung</vt:lpstr>
      <vt:lpstr>2. Begriff, Rechtsquellen, Abgrenzung</vt:lpstr>
      <vt:lpstr>2. Begriff, Rechtsquellen, Abgrenzung</vt:lpstr>
      <vt:lpstr>2. Begriff, Rechtsquellen, Abgrenzung</vt:lpstr>
      <vt:lpstr>3. Allgemeine Bestimmungen</vt:lpstr>
      <vt:lpstr>3. Allgemeine Bestimmungen</vt:lpstr>
      <vt:lpstr>3. Allgemeine Bestimmungen</vt:lpstr>
      <vt:lpstr>4. Vorladung, Vorführung und Fahndung</vt:lpstr>
      <vt:lpstr>4. Vorladung, Vorführung und Fahndung</vt:lpstr>
      <vt:lpstr>5. Freiheitsentzug, Untersuchungs- / Sicherheitshaft</vt:lpstr>
      <vt:lpstr>5. Freiheitsentzug, Untersuchungs- / Sicherheitshaft</vt:lpstr>
      <vt:lpstr>5. Freiheitsentzug, Untersuchungs- / Sicherheitshaft</vt:lpstr>
      <vt:lpstr>5. Freiheitsentzug, Untersuchungs- / Sicherheitshaft</vt:lpstr>
      <vt:lpstr>5. Freiheitsentzug, Untersuchungs- / Sicherheitshaft</vt:lpstr>
      <vt:lpstr>5. Freiheitsentzug, Untersuchungs- / Sicherheitshaft</vt:lpstr>
      <vt:lpstr>5. Freiheitsentzug, Untersuchungs- / Sicherheitshaft</vt:lpstr>
      <vt:lpstr>5. Freiheitsentzug, Untersuchungs- / Sicherheitshaft</vt:lpstr>
      <vt:lpstr>5. Freiheitsentzug, Untersuchungs- / Sicherheitshaft</vt:lpstr>
      <vt:lpstr>5. Freiheitsentzug, Untersuchungs- / Sicherheitshaft</vt:lpstr>
      <vt:lpstr>5. Freiheitsentzug, Untersuchungs- / Sicherheitshaft</vt:lpstr>
      <vt:lpstr>5. Freiheitsentzug, Untersuchungs- / Sicherheitshaft</vt:lpstr>
      <vt:lpstr>5. Freiheitsentzug, Untersuchungs- / Sicherheitshaft</vt:lpstr>
      <vt:lpstr>5. Freiheitsentzug, Untersuchungs- / Sicherheitshaft</vt:lpstr>
      <vt:lpstr>6. Durchsuchungen und Untersuchungen</vt:lpstr>
      <vt:lpstr>6. Durchsuchungen und Untersuchungen</vt:lpstr>
      <vt:lpstr>6. Durchsuchungen und Untersuchungen</vt:lpstr>
      <vt:lpstr>6. Durchsuchungen und Untersuchungen</vt:lpstr>
      <vt:lpstr>6. Durchsuchungen und Untersuchungen</vt:lpstr>
      <vt:lpstr>6. Durchsuchungen und Untersuchungen</vt:lpstr>
      <vt:lpstr>6. Durchsuchungen und Untersuchungen</vt:lpstr>
      <vt:lpstr>6. Durchsuchungen und Untersuchungen</vt:lpstr>
      <vt:lpstr>7. DNA-Analysen</vt:lpstr>
      <vt:lpstr>7. DNA-Analysen</vt:lpstr>
      <vt:lpstr>7. DNA-Analysen</vt:lpstr>
      <vt:lpstr>7. DNA-Analysen</vt:lpstr>
      <vt:lpstr>8. Erkennungsdienstliche Erfassung etc.</vt:lpstr>
      <vt:lpstr>9. Beschlagnahme</vt:lpstr>
      <vt:lpstr>9. Beschlagnahme</vt:lpstr>
      <vt:lpstr>9. Beschlagnahme</vt:lpstr>
      <vt:lpstr>9. Beschlagnahme</vt:lpstr>
      <vt:lpstr>9. Beschlagnahme</vt:lpstr>
      <vt:lpstr>10. Geheime Überwachungsmassnahmen</vt:lpstr>
      <vt:lpstr>10. Geheime Überwachungsmassnahmen</vt:lpstr>
      <vt:lpstr>10. Geheime Überwachungsmassnahmen</vt:lpstr>
      <vt:lpstr>10. Geheime Überwachungsmassnahmen</vt:lpstr>
      <vt:lpstr>10. Geheime Überwachungsmassnahmen</vt:lpstr>
      <vt:lpstr>10. Geheime Überwachungsmassnahmen</vt:lpstr>
      <vt:lpstr>10. Geheime Überwachungsmassnahmen</vt:lpstr>
      <vt:lpstr>10. Geheime Überwachungsmassnahmen</vt:lpstr>
      <vt:lpstr>10. Geheime Überwachungsmassnahmen</vt:lpstr>
      <vt:lpstr>10. Geheime Überwachungsmassnahmen</vt:lpstr>
      <vt:lpstr>10. Geheime Überwachungsmassnahmen</vt:lpstr>
      <vt:lpstr>10. Geheime Überwachungsmassnahmen</vt:lpstr>
      <vt:lpstr>10. Geheime Überwachungsmassnahmen</vt:lpstr>
      <vt:lpstr>10. Geheime Überwachungsmassnahmen</vt:lpstr>
      <vt:lpstr>10. Geheime Überwachungsmassnahmen</vt:lpstr>
      <vt:lpstr>10. Geheime Überwachungsmassnahmen</vt:lpstr>
      <vt:lpstr>10. Geheime Überwachungsmassnahmen</vt:lpstr>
      <vt:lpstr>10. Geheime Überwachungsmassnahmen</vt:lpstr>
      <vt:lpstr>10. Geheime Überwachungsmassnahmen</vt:lpstr>
      <vt:lpstr>10. Geheime Überwachungsmassnahmen</vt:lpstr>
      <vt:lpstr>10. Geheime Überwachungsmassnahmen</vt:lpstr>
      <vt:lpstr>11. Fragen ???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beschuldigte Person und ihre Verteidigung im Strafverfahren</dc:title>
  <dc:creator>Stefan Meichssner</dc:creator>
  <cp:lastModifiedBy>Stefan Meichssner</cp:lastModifiedBy>
  <cp:revision>257</cp:revision>
  <cp:lastPrinted>2023-07-18T12:17:17Z</cp:lastPrinted>
  <dcterms:created xsi:type="dcterms:W3CDTF">2023-03-10T09:54:19Z</dcterms:created>
  <dcterms:modified xsi:type="dcterms:W3CDTF">2025-03-09T08:17:36Z</dcterms:modified>
</cp:coreProperties>
</file>